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Garet Italics" charset="1" panose="00000000000000000000"/>
      <p:regular r:id="rId31"/>
    </p:embeddedFont>
    <p:embeddedFont>
      <p:font typeface="Garet Bold" charset="1" panose="00000000000000000000"/>
      <p:regular r:id="rId32"/>
    </p:embeddedFont>
    <p:embeddedFont>
      <p:font typeface="Poppins" charset="1" panose="00000500000000000000"/>
      <p:regular r:id="rId33"/>
    </p:embeddedFont>
    <p:embeddedFont>
      <p:font typeface="Garet" charset="1" panose="00000000000000000000"/>
      <p:regular r:id="rId34"/>
    </p:embeddedFont>
    <p:embeddedFont>
      <p:font typeface="Poppins Bold" charset="1" panose="00000800000000000000"/>
      <p:regular r:id="rId35"/>
    </p:embeddedFont>
    <p:embeddedFont>
      <p:font typeface="Poppins Italics" charset="1" panose="000005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9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9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9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9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9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24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1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9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8365" y="-433286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5" y="0"/>
                </a:lnTo>
                <a:lnTo>
                  <a:pt x="18766365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622401">
            <a:off x="-7633651" y="-1426242"/>
            <a:ext cx="12000048" cy="3835015"/>
          </a:xfrm>
          <a:custGeom>
            <a:avLst/>
            <a:gdLst/>
            <a:ahLst/>
            <a:cxnLst/>
            <a:rect r="r" b="b" t="t" l="l"/>
            <a:pathLst>
              <a:path h="3835015" w="12000048">
                <a:moveTo>
                  <a:pt x="12000048" y="0"/>
                </a:moveTo>
                <a:lnTo>
                  <a:pt x="0" y="0"/>
                </a:lnTo>
                <a:lnTo>
                  <a:pt x="0" y="3835015"/>
                </a:lnTo>
                <a:lnTo>
                  <a:pt x="12000048" y="3835015"/>
                </a:lnTo>
                <a:lnTo>
                  <a:pt x="1200004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374553">
            <a:off x="-7426889" y="6515173"/>
            <a:ext cx="11586524" cy="5486254"/>
          </a:xfrm>
          <a:custGeom>
            <a:avLst/>
            <a:gdLst/>
            <a:ahLst/>
            <a:cxnLst/>
            <a:rect r="r" b="b" t="t" l="l"/>
            <a:pathLst>
              <a:path h="5486254" w="11586524">
                <a:moveTo>
                  <a:pt x="11586524" y="0"/>
                </a:moveTo>
                <a:lnTo>
                  <a:pt x="0" y="0"/>
                </a:lnTo>
                <a:lnTo>
                  <a:pt x="0" y="5486254"/>
                </a:lnTo>
                <a:lnTo>
                  <a:pt x="11586524" y="5486254"/>
                </a:lnTo>
                <a:lnTo>
                  <a:pt x="11586524" y="0"/>
                </a:lnTo>
                <a:close/>
              </a:path>
            </a:pathLst>
          </a:custGeom>
          <a:blipFill>
            <a:blip r:embed="rId5"/>
            <a:stretch>
              <a:fillRect l="-6925" t="-15914" r="-6925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3505579"/>
            <a:ext cx="8115300" cy="3275842"/>
            <a:chOff x="0" y="0"/>
            <a:chExt cx="10820400" cy="43677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3448" cy="4367789"/>
            </a:xfrm>
            <a:custGeom>
              <a:avLst/>
              <a:gdLst/>
              <a:ahLst/>
              <a:cxnLst/>
              <a:rect r="r" b="b" t="t" l="l"/>
              <a:pathLst>
                <a:path h="4367789" w="4273448">
                  <a:moveTo>
                    <a:pt x="0" y="0"/>
                  </a:moveTo>
                  <a:lnTo>
                    <a:pt x="4273448" y="0"/>
                  </a:lnTo>
                  <a:lnTo>
                    <a:pt x="4273448" y="4367789"/>
                  </a:lnTo>
                  <a:lnTo>
                    <a:pt x="0" y="4367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03" t="0" r="-1103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4120" y="36852"/>
              <a:ext cx="4306280" cy="4294086"/>
            </a:xfrm>
            <a:custGeom>
              <a:avLst/>
              <a:gdLst/>
              <a:ahLst/>
              <a:cxnLst/>
              <a:rect r="r" b="b" t="t" l="l"/>
              <a:pathLst>
                <a:path h="4294086" w="4306280">
                  <a:moveTo>
                    <a:pt x="0" y="0"/>
                  </a:moveTo>
                  <a:lnTo>
                    <a:pt x="4306280" y="0"/>
                  </a:lnTo>
                  <a:lnTo>
                    <a:pt x="4306280" y="4294085"/>
                  </a:lnTo>
                  <a:lnTo>
                    <a:pt x="0" y="4294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41" r="0" b="-141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994974" y="1553309"/>
              <a:ext cx="797620" cy="136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62"/>
                </a:lnSpc>
                <a:spcBef>
                  <a:spcPct val="0"/>
                </a:spcBef>
              </a:pPr>
              <a:r>
                <a:rPr lang="en-US" sz="7271" i="true" spc="-458">
                  <a:solidFill>
                    <a:srgbClr val="C941A2"/>
                  </a:solidFill>
                  <a:latin typeface="Garet Italics"/>
                  <a:ea typeface="Garet Italics"/>
                  <a:cs typeface="Garet Italics"/>
                  <a:sym typeface="Garet Italics"/>
                </a:rPr>
                <a:t>&amp;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052688" y="8191776"/>
            <a:ext cx="22392769" cy="7156356"/>
          </a:xfrm>
          <a:custGeom>
            <a:avLst/>
            <a:gdLst/>
            <a:ahLst/>
            <a:cxnLst/>
            <a:rect r="r" b="b" t="t" l="l"/>
            <a:pathLst>
              <a:path h="7156356" w="22392769">
                <a:moveTo>
                  <a:pt x="22392769" y="0"/>
                </a:moveTo>
                <a:lnTo>
                  <a:pt x="0" y="0"/>
                </a:lnTo>
                <a:lnTo>
                  <a:pt x="0" y="7156356"/>
                </a:lnTo>
                <a:lnTo>
                  <a:pt x="22392769" y="7156356"/>
                </a:lnTo>
                <a:lnTo>
                  <a:pt x="22392769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35805" y="8734841"/>
            <a:ext cx="2016390" cy="1552159"/>
          </a:xfrm>
          <a:custGeom>
            <a:avLst/>
            <a:gdLst/>
            <a:ahLst/>
            <a:cxnLst/>
            <a:rect r="r" b="b" t="t" l="l"/>
            <a:pathLst>
              <a:path h="1552159" w="2016390">
                <a:moveTo>
                  <a:pt x="0" y="0"/>
                </a:moveTo>
                <a:lnTo>
                  <a:pt x="2016390" y="0"/>
                </a:lnTo>
                <a:lnTo>
                  <a:pt x="2016390" y="1552159"/>
                </a:lnTo>
                <a:lnTo>
                  <a:pt x="0" y="15521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599738">
            <a:off x="10417676" y="-2181475"/>
            <a:ext cx="13651993" cy="4362949"/>
          </a:xfrm>
          <a:custGeom>
            <a:avLst/>
            <a:gdLst/>
            <a:ahLst/>
            <a:cxnLst/>
            <a:rect r="r" b="b" t="t" l="l"/>
            <a:pathLst>
              <a:path h="4362949" w="13651993">
                <a:moveTo>
                  <a:pt x="0" y="4362950"/>
                </a:moveTo>
                <a:lnTo>
                  <a:pt x="13651992" y="4362950"/>
                </a:lnTo>
                <a:lnTo>
                  <a:pt x="13651992" y="0"/>
                </a:lnTo>
                <a:lnTo>
                  <a:pt x="0" y="0"/>
                </a:lnTo>
                <a:lnTo>
                  <a:pt x="0" y="436295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142642" y="2745965"/>
            <a:ext cx="671478" cy="53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1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800698" y="2691860"/>
            <a:ext cx="1554511" cy="530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4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904080"/>
            <a:ext cx="7107105" cy="261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87"/>
              </a:lnSpc>
              <a:spcBef>
                <a:spcPct val="0"/>
              </a:spcBef>
            </a:pPr>
            <a:r>
              <a:rPr lang="en-US" b="true" sz="9795" spc="-61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Aprenda na </a:t>
            </a:r>
            <a:r>
              <a:rPr lang="en-US" b="true" sz="9795" spc="-617">
                <a:solidFill>
                  <a:srgbClr val="7B1AD6"/>
                </a:solidFill>
                <a:latin typeface="Garet Bold"/>
                <a:ea typeface="Garet Bold"/>
                <a:cs typeface="Garet Bold"/>
                <a:sym typeface="Garet Bold"/>
              </a:rPr>
              <a:t>Prática 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615837"/>
            <a:ext cx="4679950" cy="36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  <a:spcBef>
                <a:spcPct val="0"/>
              </a:spcBef>
            </a:pPr>
            <a:r>
              <a:rPr lang="en-US" sz="2703" i="true" spc="-170">
                <a:solidFill>
                  <a:srgbClr val="911FC9"/>
                </a:solidFill>
                <a:latin typeface="Garet Italics"/>
                <a:ea typeface="Garet Italics"/>
                <a:cs typeface="Garet Italics"/>
                <a:sym typeface="Garet Italics"/>
              </a:rPr>
              <a:t>Autor: Pedro Henrique dos S. 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B1AD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-218277"/>
            <a:ext cx="18389981" cy="10505277"/>
          </a:xfrm>
          <a:custGeom>
            <a:avLst/>
            <a:gdLst/>
            <a:ahLst/>
            <a:cxnLst/>
            <a:rect r="r" b="b" t="t" l="l"/>
            <a:pathLst>
              <a:path h="10505277" w="18389981">
                <a:moveTo>
                  <a:pt x="18389981" y="10505277"/>
                </a:moveTo>
                <a:lnTo>
                  <a:pt x="0" y="10505277"/>
                </a:lnTo>
                <a:lnTo>
                  <a:pt x="0" y="0"/>
                </a:lnTo>
                <a:lnTo>
                  <a:pt x="18389981" y="0"/>
                </a:lnTo>
                <a:lnTo>
                  <a:pt x="18389981" y="10505277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132397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1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571365"/>
            <a:ext cx="8750104" cy="61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Inicie um repositório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9628657" y="7369454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3092913" y="-2322718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66929" y="4199917"/>
            <a:ext cx="8656123" cy="166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4"/>
              </a:lnSpc>
            </a:pPr>
            <a:r>
              <a:rPr lang="en-US" sz="31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Abra um diretório vazio ou o diretório que está presente o seu projeto</a:t>
            </a:r>
          </a:p>
          <a:p>
            <a:pPr algn="l">
              <a:lnSpc>
                <a:spcPts val="4404"/>
              </a:lnSpc>
            </a:pPr>
            <a:r>
              <a:rPr lang="en-US" sz="31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2.</a:t>
            </a: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Inicie o repositório: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478598" y="6185088"/>
            <a:ext cx="3432784" cy="921506"/>
          </a:xfrm>
          <a:custGeom>
            <a:avLst/>
            <a:gdLst/>
            <a:ahLst/>
            <a:cxnLst/>
            <a:rect r="r" b="b" t="t" l="l"/>
            <a:pathLst>
              <a:path h="921506" w="3432784">
                <a:moveTo>
                  <a:pt x="0" y="0"/>
                </a:moveTo>
                <a:lnTo>
                  <a:pt x="3432785" y="0"/>
                </a:lnTo>
                <a:lnTo>
                  <a:pt x="3432785" y="921506"/>
                </a:lnTo>
                <a:lnTo>
                  <a:pt x="0" y="921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75" r="0" b="-167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66929" y="7564365"/>
            <a:ext cx="8656123" cy="558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4"/>
              </a:lnSpc>
            </a:pPr>
            <a:r>
              <a:rPr lang="en-US" sz="31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Veja o status do seu repositório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478598" y="8665562"/>
            <a:ext cx="3432784" cy="900452"/>
          </a:xfrm>
          <a:custGeom>
            <a:avLst/>
            <a:gdLst/>
            <a:ahLst/>
            <a:cxnLst/>
            <a:rect r="r" b="b" t="t" l="l"/>
            <a:pathLst>
              <a:path h="900452" w="3432784">
                <a:moveTo>
                  <a:pt x="0" y="0"/>
                </a:moveTo>
                <a:lnTo>
                  <a:pt x="3432785" y="0"/>
                </a:lnTo>
                <a:lnTo>
                  <a:pt x="3432785" y="900452"/>
                </a:lnTo>
                <a:lnTo>
                  <a:pt x="0" y="900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883" r="0" b="-2883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B1AD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83" y="-216643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6" y="0"/>
                </a:lnTo>
                <a:lnTo>
                  <a:pt x="18766366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132397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2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571365"/>
            <a:ext cx="8750104" cy="61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Adicionar arquivos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11198994" y="5639421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5" y="4645437"/>
                </a:lnTo>
                <a:lnTo>
                  <a:pt x="13162985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7910389" y="1040885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52535" y="3588629"/>
            <a:ext cx="7182929" cy="271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4"/>
              </a:lnSpc>
            </a:pPr>
            <a:r>
              <a:rPr lang="en-US" sz="38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lang="en-US" sz="3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Crie um arquivo</a:t>
            </a:r>
          </a:p>
          <a:p>
            <a:pPr algn="l">
              <a:lnSpc>
                <a:spcPts val="5384"/>
              </a:lnSpc>
            </a:pPr>
            <a:r>
              <a:rPr lang="en-US" sz="38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2.</a:t>
            </a:r>
            <a:r>
              <a:rPr lang="en-US" sz="3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Adicione o arquivo na área de espera (Staging):</a:t>
            </a:r>
          </a:p>
          <a:p>
            <a:pPr algn="l">
              <a:lnSpc>
                <a:spcPts val="5384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552535" y="6300821"/>
            <a:ext cx="7182929" cy="2014724"/>
          </a:xfrm>
          <a:custGeom>
            <a:avLst/>
            <a:gdLst/>
            <a:ahLst/>
            <a:cxnLst/>
            <a:rect r="r" b="b" t="t" l="l"/>
            <a:pathLst>
              <a:path h="2014724" w="7182929">
                <a:moveTo>
                  <a:pt x="0" y="0"/>
                </a:moveTo>
                <a:lnTo>
                  <a:pt x="7182930" y="0"/>
                </a:lnTo>
                <a:lnTo>
                  <a:pt x="7182930" y="2014724"/>
                </a:lnTo>
                <a:lnTo>
                  <a:pt x="0" y="20147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B1AD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-218277"/>
            <a:ext cx="18389981" cy="10505277"/>
          </a:xfrm>
          <a:custGeom>
            <a:avLst/>
            <a:gdLst/>
            <a:ahLst/>
            <a:cxnLst/>
            <a:rect r="r" b="b" t="t" l="l"/>
            <a:pathLst>
              <a:path h="10505277" w="18389981">
                <a:moveTo>
                  <a:pt x="18389981" y="10505277"/>
                </a:moveTo>
                <a:lnTo>
                  <a:pt x="0" y="10505277"/>
                </a:lnTo>
                <a:lnTo>
                  <a:pt x="0" y="0"/>
                </a:lnTo>
                <a:lnTo>
                  <a:pt x="18389981" y="0"/>
                </a:lnTo>
                <a:lnTo>
                  <a:pt x="18389981" y="10505277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132397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571365"/>
            <a:ext cx="8750104" cy="61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Criar um commit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9628657" y="7369454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3092913" y="-2322718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82701" y="4386229"/>
            <a:ext cx="8656123" cy="1110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4"/>
              </a:lnSpc>
            </a:pPr>
            <a:r>
              <a:rPr lang="en-US" sz="31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Crie seu primeiro commit para registrar suas alterações no repositório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086350" y="5927935"/>
            <a:ext cx="8115300" cy="1039154"/>
          </a:xfrm>
          <a:custGeom>
            <a:avLst/>
            <a:gdLst/>
            <a:ahLst/>
            <a:cxnLst/>
            <a:rect r="r" b="b" t="t" l="l"/>
            <a:pathLst>
              <a:path h="1039154" w="8115300">
                <a:moveTo>
                  <a:pt x="0" y="0"/>
                </a:moveTo>
                <a:lnTo>
                  <a:pt x="8115300" y="0"/>
                </a:lnTo>
                <a:lnTo>
                  <a:pt x="8115300" y="1039154"/>
                </a:lnTo>
                <a:lnTo>
                  <a:pt x="0" y="1039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B1AD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83" y="-216643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6" y="0"/>
                </a:lnTo>
                <a:lnTo>
                  <a:pt x="18766366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132397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4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571365"/>
            <a:ext cx="8750104" cy="125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Conecte com um repositório remoto (Github)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11198994" y="5639421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5" y="4645437"/>
                </a:lnTo>
                <a:lnTo>
                  <a:pt x="13162985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7910389" y="1040885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40370" y="4181600"/>
            <a:ext cx="8407260" cy="3388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4"/>
              </a:lnSpc>
            </a:pPr>
            <a:r>
              <a:rPr lang="en-US" sz="38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lang="en-US" sz="3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Acesse o site do Github com sua conta e crie um repositório</a:t>
            </a:r>
          </a:p>
          <a:p>
            <a:pPr algn="l">
              <a:lnSpc>
                <a:spcPts val="5384"/>
              </a:lnSpc>
            </a:pPr>
            <a:r>
              <a:rPr lang="en-US" sz="38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2.</a:t>
            </a:r>
            <a:r>
              <a:rPr lang="en-US" sz="3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Adicione o endereço do seu repositório remoto ao seu Git local?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636803" y="8027267"/>
            <a:ext cx="11014393" cy="1242477"/>
          </a:xfrm>
          <a:custGeom>
            <a:avLst/>
            <a:gdLst/>
            <a:ahLst/>
            <a:cxnLst/>
            <a:rect r="r" b="b" t="t" l="l"/>
            <a:pathLst>
              <a:path h="1242477" w="11014393">
                <a:moveTo>
                  <a:pt x="0" y="0"/>
                </a:moveTo>
                <a:lnTo>
                  <a:pt x="11014394" y="0"/>
                </a:lnTo>
                <a:lnTo>
                  <a:pt x="11014394" y="1242477"/>
                </a:lnTo>
                <a:lnTo>
                  <a:pt x="0" y="124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B1AD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83" y="-216643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6" y="0"/>
                </a:lnTo>
                <a:lnTo>
                  <a:pt x="18766366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132397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4</a:t>
            </a:r>
            <a:r>
              <a:rPr lang="en-US" b="true" sz="8304" spc="132">
                <a:solidFill>
                  <a:srgbClr val="F23EF9"/>
                </a:solidFill>
                <a:latin typeface="Garet Bold"/>
                <a:ea typeface="Garet Bold"/>
                <a:cs typeface="Garet Bold"/>
                <a:sym typeface="Garet Bold"/>
              </a:rPr>
              <a:t>.</a:t>
            </a: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571365"/>
            <a:ext cx="8750104" cy="125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Vamos entender o que fizemos nessa etapa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11612992" y="-4248339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4" y="4645437"/>
                </a:lnTo>
                <a:lnTo>
                  <a:pt x="13162984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2321052" y="5639421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4" y="4645437"/>
                </a:lnTo>
                <a:lnTo>
                  <a:pt x="13162984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57118" y="4411748"/>
            <a:ext cx="12973764" cy="1463504"/>
          </a:xfrm>
          <a:custGeom>
            <a:avLst/>
            <a:gdLst/>
            <a:ahLst/>
            <a:cxnLst/>
            <a:rect r="r" b="b" t="t" l="l"/>
            <a:pathLst>
              <a:path h="1463504" w="12973764">
                <a:moveTo>
                  <a:pt x="0" y="0"/>
                </a:moveTo>
                <a:lnTo>
                  <a:pt x="12973764" y="0"/>
                </a:lnTo>
                <a:lnTo>
                  <a:pt x="12973764" y="1463504"/>
                </a:lnTo>
                <a:lnTo>
                  <a:pt x="0" y="1463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628756" y="5875252"/>
            <a:ext cx="3794199" cy="2383726"/>
            <a:chOff x="0" y="0"/>
            <a:chExt cx="5058932" cy="3178302"/>
          </a:xfrm>
        </p:grpSpPr>
        <p:grpSp>
          <p:nvGrpSpPr>
            <p:cNvPr name="Group 9" id="9"/>
            <p:cNvGrpSpPr/>
            <p:nvPr/>
          </p:nvGrpSpPr>
          <p:grpSpPr>
            <a:xfrm rot="-10800000">
              <a:off x="0" y="475146"/>
              <a:ext cx="5058932" cy="2703156"/>
              <a:chOff x="0" y="0"/>
              <a:chExt cx="1021204" cy="54566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21204" cy="545663"/>
              </a:xfrm>
              <a:custGeom>
                <a:avLst/>
                <a:gdLst/>
                <a:ahLst/>
                <a:cxnLst/>
                <a:rect r="r" b="b" t="t" l="l"/>
                <a:pathLst>
                  <a:path h="545663" w="1021204">
                    <a:moveTo>
                      <a:pt x="34688" y="0"/>
                    </a:moveTo>
                    <a:lnTo>
                      <a:pt x="986516" y="0"/>
                    </a:lnTo>
                    <a:cubicBezTo>
                      <a:pt x="1005673" y="0"/>
                      <a:pt x="1021204" y="15530"/>
                      <a:pt x="1021204" y="34688"/>
                    </a:cubicBezTo>
                    <a:lnTo>
                      <a:pt x="1021204" y="510975"/>
                    </a:lnTo>
                    <a:cubicBezTo>
                      <a:pt x="1021204" y="520175"/>
                      <a:pt x="1017549" y="528998"/>
                      <a:pt x="1011044" y="535503"/>
                    </a:cubicBezTo>
                    <a:cubicBezTo>
                      <a:pt x="1004539" y="542008"/>
                      <a:pt x="995716" y="545663"/>
                      <a:pt x="986516" y="545663"/>
                    </a:cubicBezTo>
                    <a:lnTo>
                      <a:pt x="34688" y="545663"/>
                    </a:lnTo>
                    <a:cubicBezTo>
                      <a:pt x="25488" y="545663"/>
                      <a:pt x="16665" y="542008"/>
                      <a:pt x="10160" y="535503"/>
                    </a:cubicBezTo>
                    <a:cubicBezTo>
                      <a:pt x="3655" y="528998"/>
                      <a:pt x="0" y="520175"/>
                      <a:pt x="0" y="510975"/>
                    </a:cubicBezTo>
                    <a:lnTo>
                      <a:pt x="0" y="34688"/>
                    </a:lnTo>
                    <a:cubicBezTo>
                      <a:pt x="0" y="25488"/>
                      <a:pt x="3655" y="16665"/>
                      <a:pt x="10160" y="10160"/>
                    </a:cubicBezTo>
                    <a:cubicBezTo>
                      <a:pt x="16665" y="3655"/>
                      <a:pt x="25488" y="0"/>
                      <a:pt x="3468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021204" cy="583763"/>
              </a:xfrm>
              <a:prstGeom prst="rect">
                <a:avLst/>
              </a:prstGeom>
            </p:spPr>
            <p:txBody>
              <a:bodyPr anchor="ctr" rtlCol="false" tIns="49710" lIns="49710" bIns="49710" rIns="49710"/>
              <a:lstStyle/>
              <a:p>
                <a:pPr algn="ctr">
                  <a:lnSpc>
                    <a:spcPts val="3071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56761" y="0"/>
              <a:ext cx="592965" cy="627820"/>
              <a:chOff x="0" y="0"/>
              <a:chExt cx="722013" cy="76445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110580" y="209588"/>
                <a:ext cx="500853" cy="554866"/>
              </a:xfrm>
              <a:custGeom>
                <a:avLst/>
                <a:gdLst/>
                <a:ahLst/>
                <a:cxnLst/>
                <a:rect r="r" b="b" t="t" l="l"/>
                <a:pathLst>
                  <a:path h="554866" w="500853">
                    <a:moveTo>
                      <a:pt x="391667" y="89498"/>
                    </a:moveTo>
                    <a:lnTo>
                      <a:pt x="470192" y="255780"/>
                    </a:lnTo>
                    <a:cubicBezTo>
                      <a:pt x="500853" y="320706"/>
                      <a:pt x="496144" y="396809"/>
                      <a:pt x="457712" y="457460"/>
                    </a:cubicBezTo>
                    <a:cubicBezTo>
                      <a:pt x="419280" y="518110"/>
                      <a:pt x="352476" y="554866"/>
                      <a:pt x="280674" y="554866"/>
                    </a:cubicBezTo>
                    <a:lnTo>
                      <a:pt x="220179" y="554866"/>
                    </a:lnTo>
                    <a:cubicBezTo>
                      <a:pt x="148377" y="554866"/>
                      <a:pt x="81573" y="518110"/>
                      <a:pt x="43141" y="457460"/>
                    </a:cubicBezTo>
                    <a:cubicBezTo>
                      <a:pt x="4709" y="396809"/>
                      <a:pt x="0" y="320706"/>
                      <a:pt x="30661" y="255780"/>
                    </a:cubicBezTo>
                    <a:lnTo>
                      <a:pt x="109186" y="89498"/>
                    </a:lnTo>
                    <a:cubicBezTo>
                      <a:pt x="134990" y="34856"/>
                      <a:pt x="189998" y="0"/>
                      <a:pt x="250427" y="0"/>
                    </a:cubicBezTo>
                    <a:cubicBezTo>
                      <a:pt x="310855" y="0"/>
                      <a:pt x="365863" y="34856"/>
                      <a:pt x="391667" y="8949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12815" y="316825"/>
                <a:ext cx="496384" cy="393025"/>
              </a:xfrm>
              <a:prstGeom prst="rect">
                <a:avLst/>
              </a:prstGeom>
            </p:spPr>
            <p:txBody>
              <a:bodyPr anchor="ctr" rtlCol="false" tIns="49710" lIns="49710" bIns="49710" rIns="49710"/>
              <a:lstStyle/>
              <a:p>
                <a:pPr algn="ctr">
                  <a:lnSpc>
                    <a:spcPts val="3071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563821" y="828435"/>
              <a:ext cx="3961916" cy="2037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3"/>
                </a:lnSpc>
                <a:spcBef>
                  <a:spcPct val="0"/>
                </a:spcBef>
              </a:pPr>
              <a:r>
                <a:rPr lang="en-US" sz="2859" spc="-180">
                  <a:solidFill>
                    <a:srgbClr val="131416"/>
                  </a:solidFill>
                  <a:latin typeface="Poppins"/>
                  <a:ea typeface="Poppins"/>
                  <a:cs typeface="Poppins"/>
                  <a:sym typeface="Poppins"/>
                </a:rPr>
                <a:t>Adicionamos um endereço remoto e nomeamos ele de “origin”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3702648" y="5588404"/>
            <a:ext cx="3133108" cy="0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B1AD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-218277"/>
            <a:ext cx="18389981" cy="10505277"/>
          </a:xfrm>
          <a:custGeom>
            <a:avLst/>
            <a:gdLst/>
            <a:ahLst/>
            <a:cxnLst/>
            <a:rect r="r" b="b" t="t" l="l"/>
            <a:pathLst>
              <a:path h="10505277" w="18389981">
                <a:moveTo>
                  <a:pt x="18389981" y="10505277"/>
                </a:moveTo>
                <a:lnTo>
                  <a:pt x="0" y="10505277"/>
                </a:lnTo>
                <a:lnTo>
                  <a:pt x="0" y="0"/>
                </a:lnTo>
                <a:lnTo>
                  <a:pt x="18389981" y="0"/>
                </a:lnTo>
                <a:lnTo>
                  <a:pt x="18389981" y="10505277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132397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571365"/>
            <a:ext cx="8750104" cy="125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Enviar nosso código para ao endereço remoto (Github)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9628657" y="7369454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3092913" y="-2322718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82701" y="4386229"/>
            <a:ext cx="8656123" cy="1110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4"/>
              </a:lnSpc>
            </a:pPr>
            <a:r>
              <a:rPr lang="en-US" sz="31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1.  </a:t>
            </a: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Agora de um push </a:t>
            </a:r>
            <a:r>
              <a:rPr lang="en-US" sz="3145" i="true">
                <a:solidFill>
                  <a:srgbClr val="A94BE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(tradução: empurrar)</a:t>
            </a: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 seu código, para subi-lo ao Github:</a:t>
            </a:r>
          </a:p>
        </p:txBody>
      </p:sp>
      <p:grpSp>
        <p:nvGrpSpPr>
          <p:cNvPr name="Group 8" id="8"/>
          <p:cNvGrpSpPr/>
          <p:nvPr/>
        </p:nvGrpSpPr>
        <p:grpSpPr>
          <a:xfrm rot="-10800000">
            <a:off x="7246901" y="7598266"/>
            <a:ext cx="3794199" cy="2386679"/>
            <a:chOff x="0" y="0"/>
            <a:chExt cx="1021204" cy="6423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1204" cy="642372"/>
            </a:xfrm>
            <a:custGeom>
              <a:avLst/>
              <a:gdLst/>
              <a:ahLst/>
              <a:cxnLst/>
              <a:rect r="r" b="b" t="t" l="l"/>
              <a:pathLst>
                <a:path h="642372" w="1021204">
                  <a:moveTo>
                    <a:pt x="34688" y="0"/>
                  </a:moveTo>
                  <a:lnTo>
                    <a:pt x="986516" y="0"/>
                  </a:lnTo>
                  <a:cubicBezTo>
                    <a:pt x="1005673" y="0"/>
                    <a:pt x="1021204" y="15530"/>
                    <a:pt x="1021204" y="34688"/>
                  </a:cubicBezTo>
                  <a:lnTo>
                    <a:pt x="1021204" y="607684"/>
                  </a:lnTo>
                  <a:cubicBezTo>
                    <a:pt x="1021204" y="616883"/>
                    <a:pt x="1017549" y="625706"/>
                    <a:pt x="1011044" y="632212"/>
                  </a:cubicBezTo>
                  <a:cubicBezTo>
                    <a:pt x="1004539" y="638717"/>
                    <a:pt x="995716" y="642372"/>
                    <a:pt x="986516" y="642372"/>
                  </a:cubicBezTo>
                  <a:lnTo>
                    <a:pt x="34688" y="642372"/>
                  </a:lnTo>
                  <a:cubicBezTo>
                    <a:pt x="15530" y="642372"/>
                    <a:pt x="0" y="626841"/>
                    <a:pt x="0" y="607684"/>
                  </a:cubicBezTo>
                  <a:lnTo>
                    <a:pt x="0" y="34688"/>
                  </a:lnTo>
                  <a:cubicBezTo>
                    <a:pt x="0" y="25488"/>
                    <a:pt x="3655" y="16665"/>
                    <a:pt x="10160" y="10160"/>
                  </a:cubicBezTo>
                  <a:cubicBezTo>
                    <a:pt x="16665" y="3655"/>
                    <a:pt x="25488" y="0"/>
                    <a:pt x="346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21204" cy="680472"/>
            </a:xfrm>
            <a:prstGeom prst="rect">
              <a:avLst/>
            </a:prstGeom>
          </p:spPr>
          <p:txBody>
            <a:bodyPr anchor="ctr" rtlCol="false" tIns="49710" lIns="49710" bIns="49710" rIns="49710"/>
            <a:lstStyle/>
            <a:p>
              <a:pPr algn="ctr">
                <a:lnSpc>
                  <a:spcPts val="307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33123" y="7228056"/>
            <a:ext cx="444724" cy="470865"/>
            <a:chOff x="0" y="0"/>
            <a:chExt cx="722013" cy="7644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10580" y="209588"/>
              <a:ext cx="500853" cy="554866"/>
            </a:xfrm>
            <a:custGeom>
              <a:avLst/>
              <a:gdLst/>
              <a:ahLst/>
              <a:cxnLst/>
              <a:rect r="r" b="b" t="t" l="l"/>
              <a:pathLst>
                <a:path h="554866" w="500853">
                  <a:moveTo>
                    <a:pt x="391667" y="89498"/>
                  </a:moveTo>
                  <a:lnTo>
                    <a:pt x="470192" y="255780"/>
                  </a:lnTo>
                  <a:cubicBezTo>
                    <a:pt x="500853" y="320706"/>
                    <a:pt x="496144" y="396809"/>
                    <a:pt x="457712" y="457460"/>
                  </a:cubicBezTo>
                  <a:cubicBezTo>
                    <a:pt x="419280" y="518110"/>
                    <a:pt x="352476" y="554866"/>
                    <a:pt x="280674" y="554866"/>
                  </a:cubicBezTo>
                  <a:lnTo>
                    <a:pt x="220179" y="554866"/>
                  </a:lnTo>
                  <a:cubicBezTo>
                    <a:pt x="148377" y="554866"/>
                    <a:pt x="81573" y="518110"/>
                    <a:pt x="43141" y="457460"/>
                  </a:cubicBezTo>
                  <a:cubicBezTo>
                    <a:pt x="4709" y="396809"/>
                    <a:pt x="0" y="320706"/>
                    <a:pt x="30661" y="255780"/>
                  </a:cubicBezTo>
                  <a:lnTo>
                    <a:pt x="109186" y="89498"/>
                  </a:lnTo>
                  <a:cubicBezTo>
                    <a:pt x="134990" y="34856"/>
                    <a:pt x="189998" y="0"/>
                    <a:pt x="250427" y="0"/>
                  </a:cubicBezTo>
                  <a:cubicBezTo>
                    <a:pt x="310855" y="0"/>
                    <a:pt x="365863" y="34856"/>
                    <a:pt x="391667" y="8949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2815" y="316825"/>
              <a:ext cx="496384" cy="393025"/>
            </a:xfrm>
            <a:prstGeom prst="rect">
              <a:avLst/>
            </a:prstGeom>
          </p:spPr>
          <p:txBody>
            <a:bodyPr anchor="ctr" rtlCol="false" tIns="49710" lIns="49710" bIns="49710" rIns="49710"/>
            <a:lstStyle/>
            <a:p>
              <a:pPr algn="ctr">
                <a:lnSpc>
                  <a:spcPts val="307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669766" y="7870377"/>
            <a:ext cx="2971437" cy="18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3"/>
              </a:lnSpc>
            </a:pPr>
            <a:r>
              <a:rPr lang="en-US" sz="2859" spc="-180">
                <a:solidFill>
                  <a:srgbClr val="131416"/>
                </a:solidFill>
                <a:latin typeface="Poppins"/>
                <a:ea typeface="Poppins"/>
                <a:cs typeface="Poppins"/>
                <a:sym typeface="Poppins"/>
              </a:rPr>
              <a:t>Envia as alterações no remote com nome de “origin”</a:t>
            </a:r>
          </a:p>
          <a:p>
            <a:pPr algn="ctr">
              <a:lnSpc>
                <a:spcPts val="2973"/>
              </a:lnSpc>
              <a:spcBef>
                <a:spcPct val="0"/>
              </a:spcBef>
            </a:pPr>
            <a:r>
              <a:rPr lang="en-US" sz="2859" spc="-180">
                <a:solidFill>
                  <a:srgbClr val="131416"/>
                </a:solidFill>
                <a:latin typeface="Poppins"/>
                <a:ea typeface="Poppins"/>
                <a:cs typeface="Poppins"/>
                <a:sym typeface="Poppins"/>
              </a:rPr>
              <a:t>na branch “main”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510278" y="5668400"/>
            <a:ext cx="7267443" cy="1351567"/>
          </a:xfrm>
          <a:custGeom>
            <a:avLst/>
            <a:gdLst/>
            <a:ahLst/>
            <a:cxnLst/>
            <a:rect r="r" b="b" t="t" l="l"/>
            <a:pathLst>
              <a:path h="1351567" w="7267443">
                <a:moveTo>
                  <a:pt x="0" y="0"/>
                </a:moveTo>
                <a:lnTo>
                  <a:pt x="7267444" y="0"/>
                </a:lnTo>
                <a:lnTo>
                  <a:pt x="7267444" y="1351567"/>
                </a:lnTo>
                <a:lnTo>
                  <a:pt x="0" y="13515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B1AD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83" y="-216643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6" y="0"/>
                </a:lnTo>
                <a:lnTo>
                  <a:pt x="18766366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66419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040737"/>
            <a:ext cx="8750104" cy="125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Trazer informações de um repositório remoto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11198994" y="5639421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5" y="4645437"/>
                </a:lnTo>
                <a:lnTo>
                  <a:pt x="13162985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7910389" y="1040885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12709" y="3500260"/>
            <a:ext cx="7662581" cy="556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7"/>
              </a:lnSpc>
            </a:pPr>
            <a:r>
              <a:rPr lang="en-US" sz="350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lang="en-US" sz="35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Clone o repositório:</a:t>
            </a:r>
          </a:p>
          <a:p>
            <a:pPr algn="l">
              <a:lnSpc>
                <a:spcPts val="4907"/>
              </a:lnSpc>
            </a:pPr>
          </a:p>
          <a:p>
            <a:pPr algn="l">
              <a:lnSpc>
                <a:spcPts val="4907"/>
              </a:lnSpc>
            </a:pPr>
          </a:p>
          <a:p>
            <a:pPr algn="l">
              <a:lnSpc>
                <a:spcPts val="4907"/>
              </a:lnSpc>
            </a:pPr>
          </a:p>
          <a:p>
            <a:pPr algn="l">
              <a:lnSpc>
                <a:spcPts val="4907"/>
              </a:lnSpc>
            </a:pPr>
            <a:r>
              <a:rPr lang="en-US" sz="350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2.</a:t>
            </a:r>
            <a:r>
              <a:rPr lang="en-US" sz="35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Busque atualizações e aplicar alterações no repositório local:</a:t>
            </a:r>
          </a:p>
          <a:p>
            <a:pPr algn="l">
              <a:lnSpc>
                <a:spcPts val="4907"/>
              </a:lnSpc>
            </a:pPr>
          </a:p>
          <a:p>
            <a:pPr algn="l">
              <a:lnSpc>
                <a:spcPts val="4907"/>
              </a:lnSpc>
            </a:pPr>
          </a:p>
          <a:p>
            <a:pPr algn="l">
              <a:lnSpc>
                <a:spcPts val="4907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312709" y="4680277"/>
            <a:ext cx="7662581" cy="926446"/>
          </a:xfrm>
          <a:custGeom>
            <a:avLst/>
            <a:gdLst/>
            <a:ahLst/>
            <a:cxnLst/>
            <a:rect r="r" b="b" t="t" l="l"/>
            <a:pathLst>
              <a:path h="926446" w="7662581">
                <a:moveTo>
                  <a:pt x="0" y="0"/>
                </a:moveTo>
                <a:lnTo>
                  <a:pt x="7662582" y="0"/>
                </a:lnTo>
                <a:lnTo>
                  <a:pt x="7662582" y="926446"/>
                </a:lnTo>
                <a:lnTo>
                  <a:pt x="0" y="926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475" r="0" b="-547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31923" y="7713865"/>
            <a:ext cx="4024155" cy="1544435"/>
          </a:xfrm>
          <a:custGeom>
            <a:avLst/>
            <a:gdLst/>
            <a:ahLst/>
            <a:cxnLst/>
            <a:rect r="r" b="b" t="t" l="l"/>
            <a:pathLst>
              <a:path h="1544435" w="4024155">
                <a:moveTo>
                  <a:pt x="0" y="0"/>
                </a:moveTo>
                <a:lnTo>
                  <a:pt x="4024154" y="0"/>
                </a:lnTo>
                <a:lnTo>
                  <a:pt x="4024154" y="1544435"/>
                </a:lnTo>
                <a:lnTo>
                  <a:pt x="0" y="15444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40" r="0" b="-84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B1AD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83" y="-216643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6" y="0"/>
                </a:lnTo>
                <a:lnTo>
                  <a:pt x="18766366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132397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6</a:t>
            </a:r>
            <a:r>
              <a:rPr lang="en-US" b="true" sz="8304" spc="132">
                <a:solidFill>
                  <a:srgbClr val="F23EF9"/>
                </a:solidFill>
                <a:latin typeface="Garet Bold"/>
                <a:ea typeface="Garet Bold"/>
                <a:cs typeface="Garet Bold"/>
                <a:sym typeface="Garet Bold"/>
              </a:rPr>
              <a:t>.</a:t>
            </a: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571365"/>
            <a:ext cx="8750104" cy="125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Vamos entender o que fizemos nessa etapa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11612992" y="-4248339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4" y="4645437"/>
                </a:lnTo>
                <a:lnTo>
                  <a:pt x="13162984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2321052" y="5639421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4" y="4645437"/>
                </a:lnTo>
                <a:lnTo>
                  <a:pt x="13162984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768948" y="5404933"/>
            <a:ext cx="3794199" cy="3608057"/>
            <a:chOff x="0" y="0"/>
            <a:chExt cx="5058932" cy="4810743"/>
          </a:xfrm>
        </p:grpSpPr>
        <p:grpSp>
          <p:nvGrpSpPr>
            <p:cNvPr name="Group 8" id="8"/>
            <p:cNvGrpSpPr/>
            <p:nvPr/>
          </p:nvGrpSpPr>
          <p:grpSpPr>
            <a:xfrm rot="-10800000">
              <a:off x="0" y="475146"/>
              <a:ext cx="5058932" cy="4335597"/>
              <a:chOff x="0" y="0"/>
              <a:chExt cx="1021204" cy="8751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21204" cy="875190"/>
              </a:xfrm>
              <a:custGeom>
                <a:avLst/>
                <a:gdLst/>
                <a:ahLst/>
                <a:cxnLst/>
                <a:rect r="r" b="b" t="t" l="l"/>
                <a:pathLst>
                  <a:path h="875190" w="1021204">
                    <a:moveTo>
                      <a:pt x="34688" y="0"/>
                    </a:moveTo>
                    <a:lnTo>
                      <a:pt x="986516" y="0"/>
                    </a:lnTo>
                    <a:cubicBezTo>
                      <a:pt x="1005673" y="0"/>
                      <a:pt x="1021204" y="15530"/>
                      <a:pt x="1021204" y="34688"/>
                    </a:cubicBezTo>
                    <a:lnTo>
                      <a:pt x="1021204" y="840502"/>
                    </a:lnTo>
                    <a:cubicBezTo>
                      <a:pt x="1021204" y="849702"/>
                      <a:pt x="1017549" y="858525"/>
                      <a:pt x="1011044" y="865030"/>
                    </a:cubicBezTo>
                    <a:cubicBezTo>
                      <a:pt x="1004539" y="871536"/>
                      <a:pt x="995716" y="875190"/>
                      <a:pt x="986516" y="875190"/>
                    </a:cubicBezTo>
                    <a:lnTo>
                      <a:pt x="34688" y="875190"/>
                    </a:lnTo>
                    <a:cubicBezTo>
                      <a:pt x="25488" y="875190"/>
                      <a:pt x="16665" y="871536"/>
                      <a:pt x="10160" y="865030"/>
                    </a:cubicBezTo>
                    <a:cubicBezTo>
                      <a:pt x="3655" y="858525"/>
                      <a:pt x="0" y="849702"/>
                      <a:pt x="0" y="840502"/>
                    </a:cubicBezTo>
                    <a:lnTo>
                      <a:pt x="0" y="34688"/>
                    </a:lnTo>
                    <a:cubicBezTo>
                      <a:pt x="0" y="25488"/>
                      <a:pt x="3655" y="16665"/>
                      <a:pt x="10160" y="10160"/>
                    </a:cubicBezTo>
                    <a:cubicBezTo>
                      <a:pt x="16665" y="3655"/>
                      <a:pt x="25488" y="0"/>
                      <a:pt x="3468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021204" cy="913290"/>
              </a:xfrm>
              <a:prstGeom prst="rect">
                <a:avLst/>
              </a:prstGeom>
            </p:spPr>
            <p:txBody>
              <a:bodyPr anchor="ctr" rtlCol="false" tIns="49710" lIns="49710" bIns="49710" rIns="49710"/>
              <a:lstStyle/>
              <a:p>
                <a:pPr algn="ctr">
                  <a:lnSpc>
                    <a:spcPts val="3071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156761" y="0"/>
              <a:ext cx="592965" cy="627820"/>
              <a:chOff x="0" y="0"/>
              <a:chExt cx="722013" cy="76445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110580" y="209588"/>
                <a:ext cx="500853" cy="554866"/>
              </a:xfrm>
              <a:custGeom>
                <a:avLst/>
                <a:gdLst/>
                <a:ahLst/>
                <a:cxnLst/>
                <a:rect r="r" b="b" t="t" l="l"/>
                <a:pathLst>
                  <a:path h="554866" w="500853">
                    <a:moveTo>
                      <a:pt x="391667" y="89498"/>
                    </a:moveTo>
                    <a:lnTo>
                      <a:pt x="470192" y="255780"/>
                    </a:lnTo>
                    <a:cubicBezTo>
                      <a:pt x="500853" y="320706"/>
                      <a:pt x="496144" y="396809"/>
                      <a:pt x="457712" y="457460"/>
                    </a:cubicBezTo>
                    <a:cubicBezTo>
                      <a:pt x="419280" y="518110"/>
                      <a:pt x="352476" y="554866"/>
                      <a:pt x="280674" y="554866"/>
                    </a:cubicBezTo>
                    <a:lnTo>
                      <a:pt x="220179" y="554866"/>
                    </a:lnTo>
                    <a:cubicBezTo>
                      <a:pt x="148377" y="554866"/>
                      <a:pt x="81573" y="518110"/>
                      <a:pt x="43141" y="457460"/>
                    </a:cubicBezTo>
                    <a:cubicBezTo>
                      <a:pt x="4709" y="396809"/>
                      <a:pt x="0" y="320706"/>
                      <a:pt x="30661" y="255780"/>
                    </a:cubicBezTo>
                    <a:lnTo>
                      <a:pt x="109186" y="89498"/>
                    </a:lnTo>
                    <a:cubicBezTo>
                      <a:pt x="134990" y="34856"/>
                      <a:pt x="189998" y="0"/>
                      <a:pt x="250427" y="0"/>
                    </a:cubicBezTo>
                    <a:cubicBezTo>
                      <a:pt x="310855" y="0"/>
                      <a:pt x="365863" y="34856"/>
                      <a:pt x="391667" y="8949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12815" y="316825"/>
                <a:ext cx="496384" cy="393025"/>
              </a:xfrm>
              <a:prstGeom prst="rect">
                <a:avLst/>
              </a:prstGeom>
            </p:spPr>
            <p:txBody>
              <a:bodyPr anchor="ctr" rtlCol="false" tIns="49710" lIns="49710" bIns="49710" rIns="49710"/>
              <a:lstStyle/>
              <a:p>
                <a:pPr algn="ctr">
                  <a:lnSpc>
                    <a:spcPts val="3071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563821" y="828435"/>
              <a:ext cx="3961916" cy="3528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3"/>
                </a:lnSpc>
                <a:spcBef>
                  <a:spcPct val="0"/>
                </a:spcBef>
              </a:pPr>
              <a:r>
                <a:rPr lang="en-US" sz="2859" spc="-180">
                  <a:solidFill>
                    <a:srgbClr val="131416"/>
                  </a:solidFill>
                  <a:latin typeface="Poppins"/>
                  <a:ea typeface="Poppins"/>
                  <a:cs typeface="Poppins"/>
                  <a:sym typeface="Poppins"/>
                </a:rPr>
                <a:t>Clonamos um repositório remoto.</a:t>
              </a:r>
            </a:p>
            <a:p>
              <a:pPr algn="ctr">
                <a:lnSpc>
                  <a:spcPts val="2973"/>
                </a:lnSpc>
                <a:spcBef>
                  <a:spcPct val="0"/>
                </a:spcBef>
              </a:pPr>
              <a:r>
                <a:rPr lang="en-US" sz="2859" spc="-180">
                  <a:solidFill>
                    <a:srgbClr val="131416"/>
                  </a:solidFill>
                  <a:latin typeface="Poppins"/>
                  <a:ea typeface="Poppins"/>
                  <a:cs typeface="Poppins"/>
                  <a:sym typeface="Poppins"/>
                </a:rPr>
                <a:t>Dessa forma não é necessário adicionar o remote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275076" y="4227576"/>
            <a:ext cx="9737849" cy="1177357"/>
          </a:xfrm>
          <a:custGeom>
            <a:avLst/>
            <a:gdLst/>
            <a:ahLst/>
            <a:cxnLst/>
            <a:rect r="r" b="b" t="t" l="l"/>
            <a:pathLst>
              <a:path h="1177357" w="9737849">
                <a:moveTo>
                  <a:pt x="0" y="0"/>
                </a:moveTo>
                <a:lnTo>
                  <a:pt x="9737848" y="0"/>
                </a:lnTo>
                <a:lnTo>
                  <a:pt x="9737848" y="1177357"/>
                </a:lnTo>
                <a:lnTo>
                  <a:pt x="0" y="1177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475" r="0" b="-547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937141" y="5804983"/>
            <a:ext cx="3986661" cy="1530045"/>
          </a:xfrm>
          <a:custGeom>
            <a:avLst/>
            <a:gdLst/>
            <a:ahLst/>
            <a:cxnLst/>
            <a:rect r="r" b="b" t="t" l="l"/>
            <a:pathLst>
              <a:path h="1530045" w="3986661">
                <a:moveTo>
                  <a:pt x="0" y="0"/>
                </a:moveTo>
                <a:lnTo>
                  <a:pt x="3986661" y="0"/>
                </a:lnTo>
                <a:lnTo>
                  <a:pt x="3986661" y="1530045"/>
                </a:lnTo>
                <a:lnTo>
                  <a:pt x="0" y="1530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40" r="0" b="-84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3923802" y="5829899"/>
            <a:ext cx="3190364" cy="3848653"/>
            <a:chOff x="0" y="0"/>
            <a:chExt cx="4253819" cy="5131537"/>
          </a:xfrm>
        </p:grpSpPr>
        <p:grpSp>
          <p:nvGrpSpPr>
            <p:cNvPr name="Group 18" id="18"/>
            <p:cNvGrpSpPr/>
            <p:nvPr/>
          </p:nvGrpSpPr>
          <p:grpSpPr>
            <a:xfrm rot="-10800000">
              <a:off x="432681" y="0"/>
              <a:ext cx="3821138" cy="5131537"/>
              <a:chOff x="0" y="0"/>
              <a:chExt cx="1021204" cy="137140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21204" cy="1371409"/>
              </a:xfrm>
              <a:custGeom>
                <a:avLst/>
                <a:gdLst/>
                <a:ahLst/>
                <a:cxnLst/>
                <a:rect r="r" b="b" t="t" l="l"/>
                <a:pathLst>
                  <a:path h="1371409" w="1021204">
                    <a:moveTo>
                      <a:pt x="41446" y="0"/>
                    </a:moveTo>
                    <a:lnTo>
                      <a:pt x="979757" y="0"/>
                    </a:lnTo>
                    <a:cubicBezTo>
                      <a:pt x="1002648" y="0"/>
                      <a:pt x="1021204" y="18556"/>
                      <a:pt x="1021204" y="41446"/>
                    </a:cubicBezTo>
                    <a:lnTo>
                      <a:pt x="1021204" y="1329963"/>
                    </a:lnTo>
                    <a:cubicBezTo>
                      <a:pt x="1021204" y="1352853"/>
                      <a:pt x="1002648" y="1371409"/>
                      <a:pt x="979757" y="1371409"/>
                    </a:cubicBezTo>
                    <a:lnTo>
                      <a:pt x="41446" y="1371409"/>
                    </a:lnTo>
                    <a:cubicBezTo>
                      <a:pt x="18556" y="1371409"/>
                      <a:pt x="0" y="1352853"/>
                      <a:pt x="0" y="1329963"/>
                    </a:cubicBezTo>
                    <a:lnTo>
                      <a:pt x="0" y="41446"/>
                    </a:lnTo>
                    <a:cubicBezTo>
                      <a:pt x="0" y="18556"/>
                      <a:pt x="18556" y="0"/>
                      <a:pt x="4144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021204" cy="1409509"/>
              </a:xfrm>
              <a:prstGeom prst="rect">
                <a:avLst/>
              </a:prstGeom>
            </p:spPr>
            <p:txBody>
              <a:bodyPr anchor="ctr" rtlCol="false" tIns="41604" lIns="41604" bIns="41604" rIns="41604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-5404243">
              <a:off x="18425" y="227619"/>
              <a:ext cx="614026" cy="650119"/>
              <a:chOff x="0" y="0"/>
              <a:chExt cx="722013" cy="76445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96374" y="182663"/>
                <a:ext cx="529264" cy="581791"/>
              </a:xfrm>
              <a:custGeom>
                <a:avLst/>
                <a:gdLst/>
                <a:ahLst/>
                <a:cxnLst/>
                <a:rect r="r" b="b" t="t" l="l"/>
                <a:pathLst>
                  <a:path h="581791" w="529264">
                    <a:moveTo>
                      <a:pt x="387729" y="78001"/>
                    </a:moveTo>
                    <a:lnTo>
                      <a:pt x="502543" y="321127"/>
                    </a:lnTo>
                    <a:cubicBezTo>
                      <a:pt x="529265" y="377712"/>
                      <a:pt x="525160" y="444039"/>
                      <a:pt x="491666" y="496898"/>
                    </a:cubicBezTo>
                    <a:cubicBezTo>
                      <a:pt x="458171" y="549757"/>
                      <a:pt x="399949" y="581791"/>
                      <a:pt x="337371" y="581791"/>
                    </a:cubicBezTo>
                    <a:lnTo>
                      <a:pt x="191894" y="581791"/>
                    </a:lnTo>
                    <a:cubicBezTo>
                      <a:pt x="129316" y="581791"/>
                      <a:pt x="71094" y="549757"/>
                      <a:pt x="37599" y="496898"/>
                    </a:cubicBezTo>
                    <a:cubicBezTo>
                      <a:pt x="4105" y="444039"/>
                      <a:pt x="0" y="377712"/>
                      <a:pt x="26722" y="321127"/>
                    </a:cubicBezTo>
                    <a:lnTo>
                      <a:pt x="141536" y="78001"/>
                    </a:lnTo>
                    <a:cubicBezTo>
                      <a:pt x="164026" y="30379"/>
                      <a:pt x="211967" y="0"/>
                      <a:pt x="264633" y="0"/>
                    </a:cubicBezTo>
                    <a:cubicBezTo>
                      <a:pt x="317298" y="0"/>
                      <a:pt x="365240" y="30379"/>
                      <a:pt x="387729" y="7800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12815" y="316825"/>
                <a:ext cx="496384" cy="393025"/>
              </a:xfrm>
              <a:prstGeom prst="rect">
                <a:avLst/>
              </a:prstGeom>
            </p:spPr>
            <p:txBody>
              <a:bodyPr anchor="ctr" rtlCol="false" tIns="41604" lIns="41604" bIns="41604" rIns="41604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858549" y="254789"/>
              <a:ext cx="2992535" cy="4554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6"/>
                </a:lnSpc>
              </a:pPr>
              <a:r>
                <a:rPr lang="en-US" sz="2159" spc="-136">
                  <a:solidFill>
                    <a:srgbClr val="131416"/>
                  </a:solidFill>
                  <a:latin typeface="Poppins"/>
                  <a:ea typeface="Poppins"/>
                  <a:cs typeface="Poppins"/>
                  <a:sym typeface="Poppins"/>
                </a:rPr>
                <a:t>Primeiro é feito um “fetch” que serve para sincronizar com o repositório remoto</a:t>
              </a:r>
            </a:p>
            <a:p>
              <a:pPr algn="ctr">
                <a:lnSpc>
                  <a:spcPts val="2246"/>
                </a:lnSpc>
              </a:pPr>
            </a:p>
            <a:p>
              <a:pPr algn="ctr">
                <a:lnSpc>
                  <a:spcPts val="2246"/>
                </a:lnSpc>
                <a:spcBef>
                  <a:spcPct val="0"/>
                </a:spcBef>
              </a:pPr>
              <a:r>
                <a:rPr lang="en-US" sz="2159" spc="-136">
                  <a:solidFill>
                    <a:srgbClr val="131416"/>
                  </a:solidFill>
                  <a:latin typeface="Poppins"/>
                  <a:ea typeface="Poppins"/>
                  <a:cs typeface="Poppins"/>
                  <a:sym typeface="Poppins"/>
                </a:rPr>
                <a:t>E Depois é feito um “pull” que serve para adicionar as alterações localmente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B1AD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-218277"/>
            <a:ext cx="18389981" cy="10505277"/>
          </a:xfrm>
          <a:custGeom>
            <a:avLst/>
            <a:gdLst/>
            <a:ahLst/>
            <a:cxnLst/>
            <a:rect r="r" b="b" t="t" l="l"/>
            <a:pathLst>
              <a:path h="10505277" w="18389981">
                <a:moveTo>
                  <a:pt x="18389981" y="10505277"/>
                </a:moveTo>
                <a:lnTo>
                  <a:pt x="0" y="10505277"/>
                </a:lnTo>
                <a:lnTo>
                  <a:pt x="0" y="0"/>
                </a:lnTo>
                <a:lnTo>
                  <a:pt x="18389981" y="0"/>
                </a:lnTo>
                <a:lnTo>
                  <a:pt x="18389981" y="10505277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132397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571365"/>
            <a:ext cx="8750104" cy="61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Crie uma ramificação (branch)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9628657" y="7369454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3092913" y="-2322718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43172" y="3716602"/>
            <a:ext cx="7401657" cy="3320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4"/>
              </a:lnSpc>
            </a:pPr>
            <a:r>
              <a:rPr lang="en-US" sz="31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1.  </a:t>
            </a: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Crie sua branch e mude para ela:</a:t>
            </a:r>
          </a:p>
          <a:p>
            <a:pPr algn="l">
              <a:lnSpc>
                <a:spcPts val="4404"/>
              </a:lnSpc>
            </a:pPr>
          </a:p>
          <a:p>
            <a:pPr algn="l">
              <a:lnSpc>
                <a:spcPts val="4404"/>
              </a:lnSpc>
            </a:pPr>
          </a:p>
          <a:p>
            <a:pPr algn="l">
              <a:lnSpc>
                <a:spcPts val="4404"/>
              </a:lnSpc>
            </a:pPr>
          </a:p>
          <a:p>
            <a:pPr algn="l">
              <a:lnSpc>
                <a:spcPts val="4404"/>
              </a:lnSpc>
            </a:pPr>
          </a:p>
          <a:p>
            <a:pPr algn="l">
              <a:lnSpc>
                <a:spcPts val="4404"/>
              </a:lnSpc>
            </a:pPr>
            <a:r>
              <a:rPr lang="en-US" sz="31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2.</a:t>
            </a: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Verifique as branchs existentes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593560" y="4682687"/>
            <a:ext cx="7100881" cy="1169047"/>
          </a:xfrm>
          <a:custGeom>
            <a:avLst/>
            <a:gdLst/>
            <a:ahLst/>
            <a:cxnLst/>
            <a:rect r="r" b="b" t="t" l="l"/>
            <a:pathLst>
              <a:path h="1169047" w="7100881">
                <a:moveTo>
                  <a:pt x="0" y="0"/>
                </a:moveTo>
                <a:lnTo>
                  <a:pt x="7100880" y="0"/>
                </a:lnTo>
                <a:lnTo>
                  <a:pt x="7100880" y="1169048"/>
                </a:lnTo>
                <a:lnTo>
                  <a:pt x="0" y="11690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90147" y="7656248"/>
            <a:ext cx="4307707" cy="1195126"/>
          </a:xfrm>
          <a:custGeom>
            <a:avLst/>
            <a:gdLst/>
            <a:ahLst/>
            <a:cxnLst/>
            <a:rect r="r" b="b" t="t" l="l"/>
            <a:pathLst>
              <a:path h="1195126" w="4307707">
                <a:moveTo>
                  <a:pt x="0" y="0"/>
                </a:moveTo>
                <a:lnTo>
                  <a:pt x="4307706" y="0"/>
                </a:lnTo>
                <a:lnTo>
                  <a:pt x="4307706" y="1195126"/>
                </a:lnTo>
                <a:lnTo>
                  <a:pt x="0" y="1195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13145071" y="4530247"/>
            <a:ext cx="3794199" cy="2386679"/>
            <a:chOff x="0" y="0"/>
            <a:chExt cx="1021204" cy="6423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1204" cy="642372"/>
            </a:xfrm>
            <a:custGeom>
              <a:avLst/>
              <a:gdLst/>
              <a:ahLst/>
              <a:cxnLst/>
              <a:rect r="r" b="b" t="t" l="l"/>
              <a:pathLst>
                <a:path h="642372" w="1021204">
                  <a:moveTo>
                    <a:pt x="34688" y="0"/>
                  </a:moveTo>
                  <a:lnTo>
                    <a:pt x="986516" y="0"/>
                  </a:lnTo>
                  <a:cubicBezTo>
                    <a:pt x="1005673" y="0"/>
                    <a:pt x="1021204" y="15530"/>
                    <a:pt x="1021204" y="34688"/>
                  </a:cubicBezTo>
                  <a:lnTo>
                    <a:pt x="1021204" y="607684"/>
                  </a:lnTo>
                  <a:cubicBezTo>
                    <a:pt x="1021204" y="616883"/>
                    <a:pt x="1017549" y="625706"/>
                    <a:pt x="1011044" y="632212"/>
                  </a:cubicBezTo>
                  <a:cubicBezTo>
                    <a:pt x="1004539" y="638717"/>
                    <a:pt x="995716" y="642372"/>
                    <a:pt x="986516" y="642372"/>
                  </a:cubicBezTo>
                  <a:lnTo>
                    <a:pt x="34688" y="642372"/>
                  </a:lnTo>
                  <a:cubicBezTo>
                    <a:pt x="15530" y="642372"/>
                    <a:pt x="0" y="626841"/>
                    <a:pt x="0" y="607684"/>
                  </a:cubicBezTo>
                  <a:lnTo>
                    <a:pt x="0" y="34688"/>
                  </a:lnTo>
                  <a:cubicBezTo>
                    <a:pt x="0" y="25488"/>
                    <a:pt x="3655" y="16665"/>
                    <a:pt x="10160" y="10160"/>
                  </a:cubicBezTo>
                  <a:cubicBezTo>
                    <a:pt x="16665" y="3655"/>
                    <a:pt x="25488" y="0"/>
                    <a:pt x="346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21204" cy="680472"/>
            </a:xfrm>
            <a:prstGeom prst="rect">
              <a:avLst/>
            </a:prstGeom>
          </p:spPr>
          <p:txBody>
            <a:bodyPr anchor="ctr" rtlCol="false" tIns="49710" lIns="49710" bIns="49710" rIns="49710"/>
            <a:lstStyle/>
            <a:p>
              <a:pPr algn="ctr">
                <a:lnSpc>
                  <a:spcPts val="307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41913">
            <a:off x="12810551" y="4714860"/>
            <a:ext cx="513279" cy="543451"/>
            <a:chOff x="0" y="0"/>
            <a:chExt cx="722013" cy="76445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95811" y="181595"/>
              <a:ext cx="530392" cy="582860"/>
            </a:xfrm>
            <a:custGeom>
              <a:avLst/>
              <a:gdLst/>
              <a:ahLst/>
              <a:cxnLst/>
              <a:rect r="r" b="b" t="t" l="l"/>
              <a:pathLst>
                <a:path h="582860" w="530392">
                  <a:moveTo>
                    <a:pt x="387572" y="77544"/>
                  </a:moveTo>
                  <a:lnTo>
                    <a:pt x="503826" y="323720"/>
                  </a:lnTo>
                  <a:cubicBezTo>
                    <a:pt x="530392" y="379974"/>
                    <a:pt x="526311" y="445913"/>
                    <a:pt x="493013" y="498463"/>
                  </a:cubicBezTo>
                  <a:cubicBezTo>
                    <a:pt x="459714" y="551013"/>
                    <a:pt x="401832" y="582859"/>
                    <a:pt x="339620" y="582859"/>
                  </a:cubicBezTo>
                  <a:lnTo>
                    <a:pt x="190771" y="582859"/>
                  </a:lnTo>
                  <a:cubicBezTo>
                    <a:pt x="128559" y="582859"/>
                    <a:pt x="70677" y="551013"/>
                    <a:pt x="37379" y="498463"/>
                  </a:cubicBezTo>
                  <a:cubicBezTo>
                    <a:pt x="4080" y="445913"/>
                    <a:pt x="0" y="379974"/>
                    <a:pt x="26565" y="323720"/>
                  </a:cubicBezTo>
                  <a:lnTo>
                    <a:pt x="142819" y="77544"/>
                  </a:lnTo>
                  <a:cubicBezTo>
                    <a:pt x="165177" y="30200"/>
                    <a:pt x="212838" y="0"/>
                    <a:pt x="265196" y="0"/>
                  </a:cubicBezTo>
                  <a:cubicBezTo>
                    <a:pt x="317553" y="0"/>
                    <a:pt x="365214" y="30200"/>
                    <a:pt x="387572" y="775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2815" y="316825"/>
              <a:ext cx="496384" cy="393025"/>
            </a:xfrm>
            <a:prstGeom prst="rect">
              <a:avLst/>
            </a:prstGeom>
          </p:spPr>
          <p:txBody>
            <a:bodyPr anchor="ctr" rtlCol="false" tIns="49710" lIns="49710" bIns="49710" rIns="49710"/>
            <a:lstStyle/>
            <a:p>
              <a:pPr algn="ctr">
                <a:lnSpc>
                  <a:spcPts val="3071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556452" y="4791042"/>
            <a:ext cx="2971437" cy="18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3"/>
              </a:lnSpc>
            </a:pPr>
            <a:r>
              <a:rPr lang="en-US" sz="2859" spc="-180">
                <a:solidFill>
                  <a:srgbClr val="131416"/>
                </a:solidFill>
                <a:latin typeface="Poppins"/>
                <a:ea typeface="Poppins"/>
                <a:cs typeface="Poppins"/>
                <a:sym typeface="Poppins"/>
              </a:rPr>
              <a:t>Envia as alterações no remote com nome de “origin”</a:t>
            </a:r>
          </a:p>
          <a:p>
            <a:pPr algn="ctr">
              <a:lnSpc>
                <a:spcPts val="2973"/>
              </a:lnSpc>
              <a:spcBef>
                <a:spcPct val="0"/>
              </a:spcBef>
            </a:pPr>
            <a:r>
              <a:rPr lang="en-US" sz="2859" spc="-180">
                <a:solidFill>
                  <a:srgbClr val="131416"/>
                </a:solidFill>
                <a:latin typeface="Poppins"/>
                <a:ea typeface="Poppins"/>
                <a:cs typeface="Poppins"/>
                <a:sym typeface="Poppins"/>
              </a:rPr>
              <a:t>na branch “main”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B1AD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83" y="-216643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6" y="0"/>
                </a:lnTo>
                <a:lnTo>
                  <a:pt x="18766366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132397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7</a:t>
            </a:r>
            <a:r>
              <a:rPr lang="en-US" b="true" sz="8304" spc="132">
                <a:solidFill>
                  <a:srgbClr val="F23EF9"/>
                </a:solidFill>
                <a:latin typeface="Garet Bold"/>
                <a:ea typeface="Garet Bold"/>
                <a:cs typeface="Garet Bold"/>
                <a:sym typeface="Garet Bold"/>
              </a:rPr>
              <a:t>.</a:t>
            </a: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571365"/>
            <a:ext cx="8750104" cy="1268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Está confuso com </a:t>
            </a:r>
            <a:r>
              <a:rPr lang="en-US" sz="368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branchs</a:t>
            </a: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, imagine elas assim: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11612992" y="-4248339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4" y="4645437"/>
                </a:lnTo>
                <a:lnTo>
                  <a:pt x="13162984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4282785" y="9710670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4" y="4645437"/>
                </a:lnTo>
                <a:lnTo>
                  <a:pt x="13162984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38669" y="5459958"/>
            <a:ext cx="1035844" cy="558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  <a:spcBef>
                <a:spcPct val="0"/>
              </a:spcBef>
            </a:pP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</a:t>
            </a:r>
          </a:p>
        </p:txBody>
      </p:sp>
      <p:sp>
        <p:nvSpPr>
          <p:cNvPr name="AutoShape 8" id="8"/>
          <p:cNvSpPr/>
          <p:nvPr/>
        </p:nvSpPr>
        <p:spPr>
          <a:xfrm>
            <a:off x="7438265" y="6090207"/>
            <a:ext cx="2229785" cy="1320141"/>
          </a:xfrm>
          <a:prstGeom prst="line">
            <a:avLst/>
          </a:prstGeom>
          <a:ln cap="flat" w="171450">
            <a:solidFill>
              <a:srgbClr val="FFDE59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 flipH="true">
            <a:off x="9528543" y="6090207"/>
            <a:ext cx="846954" cy="1297900"/>
          </a:xfrm>
          <a:prstGeom prst="line">
            <a:avLst/>
          </a:prstGeom>
          <a:ln cap="flat" w="17145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0206068" y="5358692"/>
            <a:ext cx="2370936" cy="731254"/>
          </a:xfrm>
          <a:prstGeom prst="line">
            <a:avLst/>
          </a:prstGeom>
          <a:ln cap="flat" w="171450">
            <a:solidFill>
              <a:srgbClr val="F03BF7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12475734" y="5380620"/>
            <a:ext cx="1129256" cy="709326"/>
          </a:xfrm>
          <a:prstGeom prst="line">
            <a:avLst/>
          </a:prstGeom>
          <a:ln cap="flat" w="171450">
            <a:solidFill>
              <a:srgbClr val="F03B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3258355" y="6090207"/>
            <a:ext cx="11169045" cy="0"/>
          </a:xfrm>
          <a:prstGeom prst="line">
            <a:avLst/>
          </a:prstGeom>
          <a:ln cap="flat" w="17145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7830491" y="7738574"/>
            <a:ext cx="2790666" cy="558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  <a:spcBef>
                <a:spcPct val="0"/>
              </a:spcBef>
            </a:pP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sua alteração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64401" y="4437938"/>
            <a:ext cx="5167789" cy="558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  <a:spcBef>
                <a:spcPct val="0"/>
              </a:spcBef>
            </a:pP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alteração de colaborador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67707">
            <a:off x="-6026827" y="-197251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0"/>
                </a:moveTo>
                <a:lnTo>
                  <a:pt x="12739531" y="0"/>
                </a:lnTo>
                <a:lnTo>
                  <a:pt x="12739531" y="4495993"/>
                </a:lnTo>
                <a:lnTo>
                  <a:pt x="0" y="4495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32954" y="6659380"/>
            <a:ext cx="11894220" cy="5734005"/>
          </a:xfrm>
          <a:custGeom>
            <a:avLst/>
            <a:gdLst/>
            <a:ahLst/>
            <a:cxnLst/>
            <a:rect r="r" b="b" t="t" l="l"/>
            <a:pathLst>
              <a:path h="5734005" w="11894220">
                <a:moveTo>
                  <a:pt x="0" y="0"/>
                </a:moveTo>
                <a:lnTo>
                  <a:pt x="11894220" y="0"/>
                </a:lnTo>
                <a:lnTo>
                  <a:pt x="11894220" y="5734005"/>
                </a:lnTo>
                <a:lnTo>
                  <a:pt x="0" y="573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03182" y="1162050"/>
            <a:ext cx="9081636" cy="1421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16"/>
              </a:lnSpc>
            </a:pPr>
            <a:r>
              <a:rPr lang="en-US" b="true" sz="10400" spc="-655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Objetivo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60258" y="2813882"/>
            <a:ext cx="7999722" cy="2386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5"/>
              </a:lnSpc>
            </a:pPr>
            <a:r>
              <a:rPr lang="en-US" sz="2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principal objetivo deste treinamento é ensinar, na prática, como utilizar o Git e o GitHub. Ele é voltado tanto para quem não tem conhecimento quanto para quem já os conhece.</a:t>
            </a:r>
            <a:r>
              <a:rPr lang="en-US" sz="2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Essas</a:t>
            </a:r>
            <a:r>
              <a:rPr lang="en-US" sz="2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são ferramentas muito importantes no dia a dia de um profissional de desenvolvimento.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548095" y="7154680"/>
            <a:ext cx="10624048" cy="2366103"/>
            <a:chOff x="0" y="0"/>
            <a:chExt cx="14165397" cy="3154804"/>
          </a:xfrm>
        </p:grpSpPr>
        <p:sp>
          <p:nvSpPr>
            <p:cNvPr name="AutoShape 7" id="7"/>
            <p:cNvSpPr/>
            <p:nvPr/>
          </p:nvSpPr>
          <p:spPr>
            <a:xfrm>
              <a:off x="3215211" y="1552002"/>
              <a:ext cx="1518795" cy="0"/>
            </a:xfrm>
            <a:prstGeom prst="line">
              <a:avLst/>
            </a:prstGeom>
            <a:ln cap="flat" w="1016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57352" y="0"/>
              <a:ext cx="2522438" cy="2522438"/>
            </a:xfrm>
            <a:custGeom>
              <a:avLst/>
              <a:gdLst/>
              <a:ahLst/>
              <a:cxnLst/>
              <a:rect r="r" b="b" t="t" l="l"/>
              <a:pathLst>
                <a:path h="2522438" w="2522438">
                  <a:moveTo>
                    <a:pt x="0" y="0"/>
                  </a:moveTo>
                  <a:lnTo>
                    <a:pt x="2522438" y="0"/>
                  </a:lnTo>
                  <a:lnTo>
                    <a:pt x="2522438" y="2522438"/>
                  </a:lnTo>
                  <a:lnTo>
                    <a:pt x="0" y="2522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2676536"/>
              <a:ext cx="3437142" cy="4782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2"/>
                </a:lnSpc>
              </a:pPr>
              <a:r>
                <a:rPr lang="en-US" sz="2194" b="tru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Versionamento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5437640" y="195417"/>
              <a:ext cx="3290118" cy="1740772"/>
            </a:xfrm>
            <a:custGeom>
              <a:avLst/>
              <a:gdLst/>
              <a:ahLst/>
              <a:cxnLst/>
              <a:rect r="r" b="b" t="t" l="l"/>
              <a:pathLst>
                <a:path h="1740772" w="3290118">
                  <a:moveTo>
                    <a:pt x="0" y="0"/>
                  </a:moveTo>
                  <a:lnTo>
                    <a:pt x="3290118" y="0"/>
                  </a:lnTo>
                  <a:lnTo>
                    <a:pt x="3290118" y="1740771"/>
                  </a:lnTo>
                  <a:lnTo>
                    <a:pt x="0" y="1740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5364128" y="2481119"/>
              <a:ext cx="3437142" cy="4782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2"/>
                </a:lnSpc>
              </a:pPr>
              <a:r>
                <a:rPr lang="en-US" sz="2194" b="tru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Colaboração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11345081" y="79737"/>
              <a:ext cx="2203491" cy="2203491"/>
            </a:xfrm>
            <a:custGeom>
              <a:avLst/>
              <a:gdLst/>
              <a:ahLst/>
              <a:cxnLst/>
              <a:rect r="r" b="b" t="t" l="l"/>
              <a:pathLst>
                <a:path h="2203491" w="2203491">
                  <a:moveTo>
                    <a:pt x="0" y="0"/>
                  </a:moveTo>
                  <a:lnTo>
                    <a:pt x="2203491" y="0"/>
                  </a:lnTo>
                  <a:lnTo>
                    <a:pt x="2203491" y="2203491"/>
                  </a:lnTo>
                  <a:lnTo>
                    <a:pt x="0" y="2203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0728255" y="2596799"/>
              <a:ext cx="3437142" cy="4782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2"/>
                </a:lnSpc>
              </a:pPr>
              <a:r>
                <a:rPr lang="en-US" sz="2194" b="tru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Boas Práticas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9436270" y="1552002"/>
              <a:ext cx="1518795" cy="0"/>
            </a:xfrm>
            <a:prstGeom prst="line">
              <a:avLst/>
            </a:prstGeom>
            <a:ln cap="flat" w="1016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6090450" y="5805419"/>
            <a:ext cx="5539338" cy="853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7"/>
              </a:lnSpc>
            </a:pPr>
            <a:r>
              <a:rPr lang="en-US" sz="6343" spc="-399">
                <a:solidFill>
                  <a:srgbClr val="F156A3"/>
                </a:solidFill>
                <a:latin typeface="Garet"/>
                <a:ea typeface="Garet"/>
                <a:cs typeface="Garet"/>
                <a:sym typeface="Garet"/>
              </a:rPr>
              <a:t>Roadmap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B1AD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-218277"/>
            <a:ext cx="18389981" cy="10505277"/>
          </a:xfrm>
          <a:custGeom>
            <a:avLst/>
            <a:gdLst/>
            <a:ahLst/>
            <a:cxnLst/>
            <a:rect r="r" b="b" t="t" l="l"/>
            <a:pathLst>
              <a:path h="10505277" w="18389981">
                <a:moveTo>
                  <a:pt x="18389981" y="10505277"/>
                </a:moveTo>
                <a:lnTo>
                  <a:pt x="0" y="10505277"/>
                </a:lnTo>
                <a:lnTo>
                  <a:pt x="0" y="0"/>
                </a:lnTo>
                <a:lnTo>
                  <a:pt x="18389981" y="0"/>
                </a:lnTo>
                <a:lnTo>
                  <a:pt x="18389981" y="10505277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132397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571365"/>
            <a:ext cx="8750104" cy="125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Envie sua branch para o repositório remoto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9628657" y="7369454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3092913" y="-2322718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49785" y="4247940"/>
            <a:ext cx="8656123" cy="1110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4"/>
              </a:lnSpc>
            </a:pPr>
            <a:r>
              <a:rPr lang="en-US" sz="31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1.  </a:t>
            </a: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Agora de um push com o nome da sua branch para envia-la para o Github: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582509" y="6232735"/>
            <a:ext cx="11122982" cy="1424284"/>
          </a:xfrm>
          <a:custGeom>
            <a:avLst/>
            <a:gdLst/>
            <a:ahLst/>
            <a:cxnLst/>
            <a:rect r="r" b="b" t="t" l="l"/>
            <a:pathLst>
              <a:path h="1424284" w="11122982">
                <a:moveTo>
                  <a:pt x="0" y="0"/>
                </a:moveTo>
                <a:lnTo>
                  <a:pt x="11122982" y="0"/>
                </a:lnTo>
                <a:lnTo>
                  <a:pt x="11122982" y="1424284"/>
                </a:lnTo>
                <a:lnTo>
                  <a:pt x="0" y="1424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B1AD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83" y="-216643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6" y="0"/>
                </a:lnTo>
                <a:lnTo>
                  <a:pt x="18766366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51179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51873" y="1796606"/>
            <a:ext cx="7584254" cy="1639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</a:pPr>
            <a:r>
              <a:rPr lang="en-US" sz="3197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Juntar suas alterações com a ramificação principal do desenvolvimento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11198994" y="5639421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5" y="4645437"/>
                </a:lnTo>
                <a:lnTo>
                  <a:pt x="13162985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7910389" y="1040885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66850" y="3979335"/>
            <a:ext cx="7138045" cy="403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1"/>
              </a:lnSpc>
            </a:pPr>
            <a:r>
              <a:rPr lang="en-US" sz="32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Existem algumas maneiras de você mesclar suas alterações na branch main, a mais comum é utilizar o comando </a:t>
            </a:r>
            <a:r>
              <a:rPr lang="en-US" sz="326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“git merge”</a:t>
            </a:r>
            <a:r>
              <a:rPr lang="en-US" sz="32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porém se você estiver em um trabalho colaborativo o mais correto seria abrir um </a:t>
            </a:r>
            <a:r>
              <a:rPr lang="en-US" sz="3265">
                <a:solidFill>
                  <a:srgbClr val="F156A3"/>
                </a:solidFill>
                <a:latin typeface="Poppins"/>
                <a:ea typeface="Poppins"/>
                <a:cs typeface="Poppins"/>
                <a:sym typeface="Poppins"/>
              </a:rPr>
              <a:t>Pull Request</a:t>
            </a:r>
          </a:p>
        </p:txBody>
      </p:sp>
      <p:sp>
        <p:nvSpPr>
          <p:cNvPr name="AutoShape 8" id="8"/>
          <p:cNvSpPr/>
          <p:nvPr/>
        </p:nvSpPr>
        <p:spPr>
          <a:xfrm>
            <a:off x="9495542" y="3964331"/>
            <a:ext cx="0" cy="4769205"/>
          </a:xfrm>
          <a:prstGeom prst="line">
            <a:avLst/>
          </a:prstGeom>
          <a:ln cap="rnd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018775" y="3922483"/>
            <a:ext cx="4116490" cy="555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1"/>
              </a:lnSpc>
            </a:pPr>
            <a:r>
              <a:rPr lang="en-US" sz="3265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Método Simples: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118823" y="4772996"/>
            <a:ext cx="5127212" cy="1773974"/>
            <a:chOff x="0" y="0"/>
            <a:chExt cx="6836283" cy="236529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79686" y="0"/>
              <a:ext cx="6256597" cy="2365299"/>
            </a:xfrm>
            <a:custGeom>
              <a:avLst/>
              <a:gdLst/>
              <a:ahLst/>
              <a:cxnLst/>
              <a:rect r="r" b="b" t="t" l="l"/>
              <a:pathLst>
                <a:path h="2365299" w="6256597">
                  <a:moveTo>
                    <a:pt x="0" y="0"/>
                  </a:moveTo>
                  <a:lnTo>
                    <a:pt x="6256597" y="0"/>
                  </a:lnTo>
                  <a:lnTo>
                    <a:pt x="6256597" y="2365299"/>
                  </a:lnTo>
                  <a:lnTo>
                    <a:pt x="0" y="2365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942"/>
              <a:ext cx="475827" cy="696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04"/>
                </a:lnSpc>
                <a:spcBef>
                  <a:spcPct val="0"/>
                </a:spcBef>
              </a:pPr>
              <a:r>
                <a:rPr lang="en-US" sz="3145">
                  <a:solidFill>
                    <a:srgbClr val="F23EF9"/>
                  </a:solidFill>
                  <a:latin typeface="Garet"/>
                  <a:ea typeface="Garet"/>
                  <a:cs typeface="Garet"/>
                  <a:sym typeface="Garet"/>
                </a:rPr>
                <a:t>1.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18823" y="6842245"/>
            <a:ext cx="5845674" cy="1830390"/>
            <a:chOff x="0" y="0"/>
            <a:chExt cx="7794233" cy="24405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46996" y="0"/>
              <a:ext cx="7147237" cy="2440520"/>
            </a:xfrm>
            <a:custGeom>
              <a:avLst/>
              <a:gdLst/>
              <a:ahLst/>
              <a:cxnLst/>
              <a:rect r="r" b="b" t="t" l="l"/>
              <a:pathLst>
                <a:path h="2440520" w="7147237">
                  <a:moveTo>
                    <a:pt x="0" y="0"/>
                  </a:moveTo>
                  <a:lnTo>
                    <a:pt x="7147237" y="0"/>
                  </a:lnTo>
                  <a:lnTo>
                    <a:pt x="7147237" y="2440520"/>
                  </a:lnTo>
                  <a:lnTo>
                    <a:pt x="0" y="244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610447" cy="696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04"/>
                </a:lnSpc>
                <a:spcBef>
                  <a:spcPct val="0"/>
                </a:spcBef>
              </a:pPr>
              <a:r>
                <a:rPr lang="en-US" sz="3145">
                  <a:solidFill>
                    <a:srgbClr val="F23EF9"/>
                  </a:solidFill>
                  <a:latin typeface="Garet"/>
                  <a:ea typeface="Garet"/>
                  <a:cs typeface="Garet"/>
                  <a:sym typeface="Garet"/>
                </a:rPr>
                <a:t>2.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297684" y="9124950"/>
            <a:ext cx="3794551" cy="986712"/>
            <a:chOff x="0" y="0"/>
            <a:chExt cx="5059401" cy="1315615"/>
          </a:xfrm>
        </p:grpSpPr>
        <p:grpSp>
          <p:nvGrpSpPr>
            <p:cNvPr name="Group 17" id="17"/>
            <p:cNvGrpSpPr/>
            <p:nvPr/>
          </p:nvGrpSpPr>
          <p:grpSpPr>
            <a:xfrm rot="-10800000">
              <a:off x="0" y="71244"/>
              <a:ext cx="4261069" cy="1173128"/>
              <a:chOff x="0" y="0"/>
              <a:chExt cx="1021204" cy="28115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021204" cy="281151"/>
              </a:xfrm>
              <a:custGeom>
                <a:avLst/>
                <a:gdLst/>
                <a:ahLst/>
                <a:cxnLst/>
                <a:rect r="r" b="b" t="t" l="l"/>
                <a:pathLst>
                  <a:path h="281151" w="1021204">
                    <a:moveTo>
                      <a:pt x="34688" y="0"/>
                    </a:moveTo>
                    <a:lnTo>
                      <a:pt x="986516" y="0"/>
                    </a:lnTo>
                    <a:cubicBezTo>
                      <a:pt x="1005673" y="0"/>
                      <a:pt x="1021204" y="15530"/>
                      <a:pt x="1021204" y="34688"/>
                    </a:cubicBezTo>
                    <a:lnTo>
                      <a:pt x="1021204" y="246463"/>
                    </a:lnTo>
                    <a:cubicBezTo>
                      <a:pt x="1021204" y="255663"/>
                      <a:pt x="1017549" y="264486"/>
                      <a:pt x="1011044" y="270991"/>
                    </a:cubicBezTo>
                    <a:cubicBezTo>
                      <a:pt x="1004539" y="277496"/>
                      <a:pt x="995716" y="281151"/>
                      <a:pt x="986516" y="281151"/>
                    </a:cubicBezTo>
                    <a:lnTo>
                      <a:pt x="34688" y="281151"/>
                    </a:lnTo>
                    <a:cubicBezTo>
                      <a:pt x="15530" y="281151"/>
                      <a:pt x="0" y="265620"/>
                      <a:pt x="0" y="246463"/>
                    </a:cubicBezTo>
                    <a:lnTo>
                      <a:pt x="0" y="34688"/>
                    </a:lnTo>
                    <a:cubicBezTo>
                      <a:pt x="0" y="25488"/>
                      <a:pt x="3655" y="16665"/>
                      <a:pt x="10160" y="10160"/>
                    </a:cubicBezTo>
                    <a:cubicBezTo>
                      <a:pt x="16665" y="3655"/>
                      <a:pt x="25488" y="0"/>
                      <a:pt x="3468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021204" cy="319251"/>
              </a:xfrm>
              <a:prstGeom prst="rect">
                <a:avLst/>
              </a:prstGeom>
            </p:spPr>
            <p:txBody>
              <a:bodyPr anchor="ctr" rtlCol="false" tIns="49710" lIns="49710" bIns="49710" rIns="49710"/>
              <a:lstStyle/>
              <a:p>
                <a:pPr algn="ctr">
                  <a:lnSpc>
                    <a:spcPts val="3071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5399688">
              <a:off x="3889672" y="145900"/>
              <a:ext cx="1315523" cy="1023815"/>
              <a:chOff x="0" y="0"/>
              <a:chExt cx="982264" cy="76445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53362" y="68581"/>
                <a:ext cx="875539" cy="695874"/>
              </a:xfrm>
              <a:custGeom>
                <a:avLst/>
                <a:gdLst/>
                <a:ahLst/>
                <a:cxnLst/>
                <a:rect r="r" b="b" t="t" l="l"/>
                <a:pathLst>
                  <a:path h="695874" w="875539">
                    <a:moveTo>
                      <a:pt x="505646" y="37069"/>
                    </a:moveTo>
                    <a:lnTo>
                      <a:pt x="861026" y="590223"/>
                    </a:lnTo>
                    <a:cubicBezTo>
                      <a:pt x="874584" y="611327"/>
                      <a:pt x="875540" y="638149"/>
                      <a:pt x="863517" y="660164"/>
                    </a:cubicBezTo>
                    <a:cubicBezTo>
                      <a:pt x="851494" y="682179"/>
                      <a:pt x="828411" y="695873"/>
                      <a:pt x="803327" y="695873"/>
                    </a:cubicBezTo>
                    <a:lnTo>
                      <a:pt x="72213" y="695873"/>
                    </a:lnTo>
                    <a:cubicBezTo>
                      <a:pt x="47129" y="695873"/>
                      <a:pt x="24046" y="682179"/>
                      <a:pt x="12023" y="660164"/>
                    </a:cubicBezTo>
                    <a:cubicBezTo>
                      <a:pt x="0" y="638149"/>
                      <a:pt x="956" y="611327"/>
                      <a:pt x="14514" y="590223"/>
                    </a:cubicBezTo>
                    <a:lnTo>
                      <a:pt x="369894" y="37069"/>
                    </a:lnTo>
                    <a:cubicBezTo>
                      <a:pt x="384737" y="13966"/>
                      <a:pt x="410311" y="0"/>
                      <a:pt x="437770" y="0"/>
                    </a:cubicBezTo>
                    <a:cubicBezTo>
                      <a:pt x="465229" y="0"/>
                      <a:pt x="490803" y="13966"/>
                      <a:pt x="505646" y="3706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53479" y="316825"/>
                <a:ext cx="675306" cy="393025"/>
              </a:xfrm>
              <a:prstGeom prst="rect">
                <a:avLst/>
              </a:prstGeom>
            </p:spPr>
            <p:txBody>
              <a:bodyPr anchor="ctr" rtlCol="false" tIns="49710" lIns="49710" bIns="49710" rIns="49710"/>
              <a:lstStyle/>
              <a:p>
                <a:pPr algn="ctr">
                  <a:lnSpc>
                    <a:spcPts val="3071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62001" y="217520"/>
              <a:ext cx="3337068" cy="890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4"/>
                </a:lnSpc>
              </a:pPr>
              <a:r>
                <a:rPr lang="en-US" sz="2408" spc="-151">
                  <a:solidFill>
                    <a:srgbClr val="131416"/>
                  </a:solidFill>
                  <a:latin typeface="Poppins"/>
                  <a:ea typeface="Poppins"/>
                  <a:cs typeface="Poppins"/>
                  <a:sym typeface="Poppins"/>
                </a:rPr>
                <a:t>Próximo Slide:</a:t>
              </a:r>
            </a:p>
            <a:p>
              <a:pPr algn="ctr">
                <a:lnSpc>
                  <a:spcPts val="2504"/>
                </a:lnSpc>
                <a:spcBef>
                  <a:spcPct val="0"/>
                </a:spcBef>
              </a:pPr>
              <a:r>
                <a:rPr lang="en-US" sz="2408" spc="-151">
                  <a:solidFill>
                    <a:srgbClr val="F156A3"/>
                  </a:solidFill>
                  <a:latin typeface="Poppins"/>
                  <a:ea typeface="Poppins"/>
                  <a:cs typeface="Poppins"/>
                  <a:sym typeface="Poppins"/>
                </a:rPr>
                <a:t>Pull Request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B1AD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83" y="-216643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6" y="0"/>
                </a:lnTo>
                <a:lnTo>
                  <a:pt x="18766366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2167707">
            <a:off x="-7077245" y="8632044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3896" y="2633615"/>
            <a:ext cx="4151788" cy="5129325"/>
          </a:xfrm>
          <a:custGeom>
            <a:avLst/>
            <a:gdLst/>
            <a:ahLst/>
            <a:cxnLst/>
            <a:rect r="r" b="b" t="t" l="l"/>
            <a:pathLst>
              <a:path h="5129325" w="4151788">
                <a:moveTo>
                  <a:pt x="0" y="0"/>
                </a:moveTo>
                <a:lnTo>
                  <a:pt x="4151788" y="0"/>
                </a:lnTo>
                <a:lnTo>
                  <a:pt x="4151788" y="5129325"/>
                </a:lnTo>
                <a:lnTo>
                  <a:pt x="0" y="5129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16331" y="3021768"/>
            <a:ext cx="3788217" cy="4353020"/>
          </a:xfrm>
          <a:custGeom>
            <a:avLst/>
            <a:gdLst/>
            <a:ahLst/>
            <a:cxnLst/>
            <a:rect r="r" b="b" t="t" l="l"/>
            <a:pathLst>
              <a:path h="4353020" w="3788217">
                <a:moveTo>
                  <a:pt x="0" y="0"/>
                </a:moveTo>
                <a:lnTo>
                  <a:pt x="3788217" y="0"/>
                </a:lnTo>
                <a:lnTo>
                  <a:pt x="3788217" y="4353020"/>
                </a:lnTo>
                <a:lnTo>
                  <a:pt x="0" y="4353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0472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15500" y="2254328"/>
            <a:ext cx="8322119" cy="5887899"/>
          </a:xfrm>
          <a:custGeom>
            <a:avLst/>
            <a:gdLst/>
            <a:ahLst/>
            <a:cxnLst/>
            <a:rect r="r" b="b" t="t" l="l"/>
            <a:pathLst>
              <a:path h="5887899" w="8322119">
                <a:moveTo>
                  <a:pt x="0" y="0"/>
                </a:moveTo>
                <a:lnTo>
                  <a:pt x="8322119" y="0"/>
                </a:lnTo>
                <a:lnTo>
                  <a:pt x="8322119" y="5887899"/>
                </a:lnTo>
                <a:lnTo>
                  <a:pt x="0" y="58878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2167707">
            <a:off x="13189227" y="-3439533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4" y="4645437"/>
                </a:lnTo>
                <a:lnTo>
                  <a:pt x="13162984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3896" y="697303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9</a:t>
            </a:r>
            <a:r>
              <a:rPr lang="en-US" b="true" sz="8304" spc="132">
                <a:solidFill>
                  <a:srgbClr val="F23EF9"/>
                </a:solidFill>
                <a:latin typeface="Garet Bold"/>
                <a:ea typeface="Garet Bold"/>
                <a:cs typeface="Garet Bold"/>
                <a:sym typeface="Garet Bold"/>
              </a:rPr>
              <a:t>.</a:t>
            </a: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3896" y="1770923"/>
            <a:ext cx="8750104" cy="62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Crie seu primeiro </a:t>
            </a:r>
            <a:r>
              <a:rPr lang="en-US" sz="368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Pull Request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2651" y="8077265"/>
            <a:ext cx="3178189" cy="1091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  <a:spcBef>
                <a:spcPct val="0"/>
              </a:spcBef>
            </a:pPr>
            <a:r>
              <a:rPr lang="en-US" b="true" sz="3145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Selecione a branch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21345" y="7801040"/>
            <a:ext cx="3178189" cy="1644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  <a:spcBef>
                <a:spcPct val="0"/>
              </a:spcBef>
            </a:pPr>
            <a:r>
              <a:rPr lang="en-US" b="true" sz="3145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Clique em abrir um “Pull Request”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90598" y="8429690"/>
            <a:ext cx="5380164" cy="1091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  <a:spcBef>
                <a:spcPct val="0"/>
              </a:spcBef>
            </a:pPr>
            <a:r>
              <a:rPr lang="en-US" b="true" sz="3145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Coloque as informações do seu Pull Request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B1AD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83" y="-216643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6" y="0"/>
                </a:lnTo>
                <a:lnTo>
                  <a:pt x="18766366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2114470">
            <a:off x="-2799824" y="6390829"/>
            <a:ext cx="8528098" cy="3688272"/>
          </a:xfrm>
          <a:custGeom>
            <a:avLst/>
            <a:gdLst/>
            <a:ahLst/>
            <a:cxnLst/>
            <a:rect r="r" b="b" t="t" l="l"/>
            <a:pathLst>
              <a:path h="3688272" w="8528098">
                <a:moveTo>
                  <a:pt x="0" y="3688272"/>
                </a:moveTo>
                <a:lnTo>
                  <a:pt x="8528098" y="3688272"/>
                </a:lnTo>
                <a:lnTo>
                  <a:pt x="8528098" y="0"/>
                </a:lnTo>
                <a:lnTo>
                  <a:pt x="0" y="0"/>
                </a:lnTo>
                <a:lnTo>
                  <a:pt x="0" y="3688272"/>
                </a:lnTo>
                <a:close/>
              </a:path>
            </a:pathLst>
          </a:custGeom>
          <a:blipFill>
            <a:blip r:embed="rId4"/>
            <a:stretch>
              <a:fillRect l="-23655" t="-5068" r="-510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3896" y="2477083"/>
            <a:ext cx="9213831" cy="2081710"/>
          </a:xfrm>
          <a:custGeom>
            <a:avLst/>
            <a:gdLst/>
            <a:ahLst/>
            <a:cxnLst/>
            <a:rect r="r" b="b" t="t" l="l"/>
            <a:pathLst>
              <a:path h="2081710" w="9213831">
                <a:moveTo>
                  <a:pt x="0" y="0"/>
                </a:moveTo>
                <a:lnTo>
                  <a:pt x="9213831" y="0"/>
                </a:lnTo>
                <a:lnTo>
                  <a:pt x="9213831" y="2081710"/>
                </a:lnTo>
                <a:lnTo>
                  <a:pt x="0" y="2081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57552" y="4685780"/>
            <a:ext cx="4725303" cy="1582133"/>
          </a:xfrm>
          <a:custGeom>
            <a:avLst/>
            <a:gdLst/>
            <a:ahLst/>
            <a:cxnLst/>
            <a:rect r="r" b="b" t="t" l="l"/>
            <a:pathLst>
              <a:path h="1582133" w="4725303">
                <a:moveTo>
                  <a:pt x="0" y="0"/>
                </a:moveTo>
                <a:lnTo>
                  <a:pt x="4725303" y="0"/>
                </a:lnTo>
                <a:lnTo>
                  <a:pt x="4725303" y="1582132"/>
                </a:lnTo>
                <a:lnTo>
                  <a:pt x="0" y="15821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11064558" y="-4211165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4" y="4645437"/>
                </a:lnTo>
                <a:lnTo>
                  <a:pt x="13162984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3896" y="697303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9</a:t>
            </a:r>
            <a:r>
              <a:rPr lang="en-US" b="true" sz="8304" spc="132">
                <a:solidFill>
                  <a:srgbClr val="F23EF9"/>
                </a:solidFill>
                <a:latin typeface="Garet Bold"/>
                <a:ea typeface="Garet Bold"/>
                <a:cs typeface="Garet Bold"/>
                <a:sym typeface="Garet Bold"/>
              </a:rPr>
              <a:t>.</a:t>
            </a: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3896" y="4619105"/>
            <a:ext cx="5795673" cy="1091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  <a:spcBef>
                <a:spcPct val="0"/>
              </a:spcBef>
            </a:pPr>
            <a:r>
              <a:rPr lang="en-US" b="true" sz="3145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Selecione quem irá revisar suas alterações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88101" y="6489040"/>
            <a:ext cx="4064205" cy="1091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  <a:spcBef>
                <a:spcPct val="0"/>
              </a:spcBef>
            </a:pPr>
            <a:r>
              <a:rPr lang="en-US" b="true" sz="3145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Crie o seu Pull Request</a:t>
            </a:r>
          </a:p>
        </p:txBody>
      </p:sp>
      <p:grpSp>
        <p:nvGrpSpPr>
          <p:cNvPr name="Group 10" id="10"/>
          <p:cNvGrpSpPr/>
          <p:nvPr/>
        </p:nvGrpSpPr>
        <p:grpSpPr>
          <a:xfrm rot="-10800000">
            <a:off x="13342360" y="4935973"/>
            <a:ext cx="3175495" cy="2909420"/>
            <a:chOff x="0" y="0"/>
            <a:chExt cx="1021204" cy="9356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1204" cy="935637"/>
            </a:xfrm>
            <a:custGeom>
              <a:avLst/>
              <a:gdLst/>
              <a:ahLst/>
              <a:cxnLst/>
              <a:rect r="r" b="b" t="t" l="l"/>
              <a:pathLst>
                <a:path h="935637" w="1021204">
                  <a:moveTo>
                    <a:pt x="41446" y="0"/>
                  </a:moveTo>
                  <a:lnTo>
                    <a:pt x="979757" y="0"/>
                  </a:lnTo>
                  <a:cubicBezTo>
                    <a:pt x="1002648" y="0"/>
                    <a:pt x="1021204" y="18556"/>
                    <a:pt x="1021204" y="41446"/>
                  </a:cubicBezTo>
                  <a:lnTo>
                    <a:pt x="1021204" y="894190"/>
                  </a:lnTo>
                  <a:cubicBezTo>
                    <a:pt x="1021204" y="917081"/>
                    <a:pt x="1002648" y="935637"/>
                    <a:pt x="979757" y="935637"/>
                  </a:cubicBezTo>
                  <a:lnTo>
                    <a:pt x="41446" y="935637"/>
                  </a:lnTo>
                  <a:cubicBezTo>
                    <a:pt x="18556" y="935637"/>
                    <a:pt x="0" y="917081"/>
                    <a:pt x="0" y="894190"/>
                  </a:cubicBezTo>
                  <a:lnTo>
                    <a:pt x="0" y="41446"/>
                  </a:lnTo>
                  <a:cubicBezTo>
                    <a:pt x="0" y="18556"/>
                    <a:pt x="18556" y="0"/>
                    <a:pt x="414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21204" cy="973737"/>
            </a:xfrm>
            <a:prstGeom prst="rect">
              <a:avLst/>
            </a:prstGeom>
          </p:spPr>
          <p:txBody>
            <a:bodyPr anchor="ctr" rtlCol="false" tIns="41604" lIns="41604" bIns="41604" rIns="41604"/>
            <a:lstStyle/>
            <a:p>
              <a:pPr algn="ctr">
                <a:lnSpc>
                  <a:spcPts val="307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4243">
            <a:off x="12998099" y="5125132"/>
            <a:ext cx="510276" cy="540271"/>
            <a:chOff x="0" y="0"/>
            <a:chExt cx="722013" cy="76445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96374" y="182663"/>
              <a:ext cx="529264" cy="581791"/>
            </a:xfrm>
            <a:custGeom>
              <a:avLst/>
              <a:gdLst/>
              <a:ahLst/>
              <a:cxnLst/>
              <a:rect r="r" b="b" t="t" l="l"/>
              <a:pathLst>
                <a:path h="581791" w="529264">
                  <a:moveTo>
                    <a:pt x="387729" y="78001"/>
                  </a:moveTo>
                  <a:lnTo>
                    <a:pt x="502543" y="321127"/>
                  </a:lnTo>
                  <a:cubicBezTo>
                    <a:pt x="529265" y="377712"/>
                    <a:pt x="525160" y="444039"/>
                    <a:pt x="491666" y="496898"/>
                  </a:cubicBezTo>
                  <a:cubicBezTo>
                    <a:pt x="458171" y="549757"/>
                    <a:pt x="399949" y="581791"/>
                    <a:pt x="337371" y="581791"/>
                  </a:cubicBezTo>
                  <a:lnTo>
                    <a:pt x="191894" y="581791"/>
                  </a:lnTo>
                  <a:cubicBezTo>
                    <a:pt x="129316" y="581791"/>
                    <a:pt x="71094" y="549757"/>
                    <a:pt x="37599" y="496898"/>
                  </a:cubicBezTo>
                  <a:cubicBezTo>
                    <a:pt x="4105" y="444039"/>
                    <a:pt x="0" y="377712"/>
                    <a:pt x="26722" y="321127"/>
                  </a:cubicBezTo>
                  <a:lnTo>
                    <a:pt x="141536" y="78001"/>
                  </a:lnTo>
                  <a:cubicBezTo>
                    <a:pt x="164026" y="30379"/>
                    <a:pt x="211967" y="0"/>
                    <a:pt x="264633" y="0"/>
                  </a:cubicBezTo>
                  <a:cubicBezTo>
                    <a:pt x="317298" y="0"/>
                    <a:pt x="365240" y="30379"/>
                    <a:pt x="387729" y="780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2815" y="316825"/>
              <a:ext cx="496384" cy="393025"/>
            </a:xfrm>
            <a:prstGeom prst="rect">
              <a:avLst/>
            </a:prstGeom>
          </p:spPr>
          <p:txBody>
            <a:bodyPr anchor="ctr" rtlCol="false" tIns="41604" lIns="41604" bIns="41604" rIns="41604"/>
            <a:lstStyle/>
            <a:p>
              <a:pPr algn="ctr">
                <a:lnSpc>
                  <a:spcPts val="3071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696270" y="5158846"/>
            <a:ext cx="2486898" cy="25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9"/>
              </a:lnSpc>
              <a:spcBef>
                <a:spcPct val="0"/>
              </a:spcBef>
            </a:pPr>
            <a:r>
              <a:rPr lang="en-US" sz="2393" spc="-150">
                <a:solidFill>
                  <a:srgbClr val="131416"/>
                </a:solidFill>
                <a:latin typeface="Poppins"/>
                <a:ea typeface="Poppins"/>
                <a:cs typeface="Poppins"/>
                <a:sym typeface="Poppins"/>
              </a:rPr>
              <a:t>Após criar sua requisição, um colaborador irá revisar seu código e quando aprovado será feito um merge na main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643452" cy="10650072"/>
          </a:xfrm>
          <a:custGeom>
            <a:avLst/>
            <a:gdLst/>
            <a:ahLst/>
            <a:cxnLst/>
            <a:rect r="r" b="b" t="t" l="l"/>
            <a:pathLst>
              <a:path h="10650072" w="18643452">
                <a:moveTo>
                  <a:pt x="0" y="0"/>
                </a:moveTo>
                <a:lnTo>
                  <a:pt x="18643452" y="0"/>
                </a:lnTo>
                <a:lnTo>
                  <a:pt x="18643452" y="10650072"/>
                </a:lnTo>
                <a:lnTo>
                  <a:pt x="0" y="10650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94842" y="2607007"/>
            <a:ext cx="9232126" cy="609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3121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Feat:</a:t>
            </a:r>
            <a:r>
              <a:rPr lang="en-US" sz="312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Indica que foi criado uma implementação nova no código</a:t>
            </a:r>
          </a:p>
          <a:p>
            <a:pPr algn="l">
              <a:lnSpc>
                <a:spcPts val="4370"/>
              </a:lnSpc>
            </a:pPr>
          </a:p>
          <a:p>
            <a:pPr algn="l">
              <a:lnSpc>
                <a:spcPts val="4370"/>
              </a:lnSpc>
            </a:pPr>
            <a:r>
              <a:rPr lang="en-US" sz="3121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Fix: </a:t>
            </a:r>
            <a:r>
              <a:rPr lang="en-US" sz="3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Indica que algo foi corrigido, como um bug</a:t>
            </a:r>
          </a:p>
          <a:p>
            <a:pPr algn="l">
              <a:lnSpc>
                <a:spcPts val="4370"/>
              </a:lnSpc>
            </a:pPr>
          </a:p>
          <a:p>
            <a:pPr algn="l">
              <a:lnSpc>
                <a:spcPts val="4370"/>
              </a:lnSpc>
            </a:pPr>
            <a:r>
              <a:rPr lang="en-US" sz="3121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Refactor: </a:t>
            </a:r>
            <a:r>
              <a:rPr lang="en-US" sz="3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Indica que o código foi reescrito de uma maneira mais limpa</a:t>
            </a:r>
          </a:p>
          <a:p>
            <a:pPr algn="l">
              <a:lnSpc>
                <a:spcPts val="4370"/>
              </a:lnSpc>
            </a:pPr>
          </a:p>
          <a:p>
            <a:pPr algn="l">
              <a:lnSpc>
                <a:spcPts val="4370"/>
              </a:lnSpc>
            </a:pPr>
            <a:r>
              <a:rPr lang="en-US" sz="3121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Remove:</a:t>
            </a:r>
            <a:r>
              <a:rPr lang="en-US" sz="312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Indica que arquivos foram removidos do repositório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-4028065">
            <a:off x="15259779" y="7432344"/>
            <a:ext cx="5582098" cy="5409984"/>
          </a:xfrm>
          <a:custGeom>
            <a:avLst/>
            <a:gdLst/>
            <a:ahLst/>
            <a:cxnLst/>
            <a:rect r="r" b="b" t="t" l="l"/>
            <a:pathLst>
              <a:path h="5409984" w="5582098">
                <a:moveTo>
                  <a:pt x="5582099" y="5409984"/>
                </a:moveTo>
                <a:lnTo>
                  <a:pt x="0" y="5409984"/>
                </a:lnTo>
                <a:lnTo>
                  <a:pt x="0" y="0"/>
                </a:lnTo>
                <a:lnTo>
                  <a:pt x="5582099" y="0"/>
                </a:lnTo>
                <a:lnTo>
                  <a:pt x="5582099" y="5409984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2381240">
            <a:off x="-887849" y="-24620"/>
            <a:ext cx="5265585" cy="1858313"/>
          </a:xfrm>
          <a:custGeom>
            <a:avLst/>
            <a:gdLst/>
            <a:ahLst/>
            <a:cxnLst/>
            <a:rect r="r" b="b" t="t" l="l"/>
            <a:pathLst>
              <a:path h="1858313" w="5265585">
                <a:moveTo>
                  <a:pt x="0" y="1858313"/>
                </a:moveTo>
                <a:lnTo>
                  <a:pt x="5265584" y="1858313"/>
                </a:lnTo>
                <a:lnTo>
                  <a:pt x="5265584" y="0"/>
                </a:lnTo>
                <a:lnTo>
                  <a:pt x="0" y="0"/>
                </a:lnTo>
                <a:lnTo>
                  <a:pt x="0" y="1858313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40223" y="778885"/>
            <a:ext cx="6990739" cy="223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Boas </a:t>
            </a:r>
            <a:r>
              <a:rPr lang="en-US" b="true" sz="8304" spc="132">
                <a:solidFill>
                  <a:srgbClr val="F23EF9"/>
                </a:solidFill>
                <a:latin typeface="Garet Bold"/>
                <a:ea typeface="Garet Bold"/>
                <a:cs typeface="Garet Bold"/>
                <a:sym typeface="Garet Bold"/>
              </a:rPr>
              <a:t>Práticas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40223" y="3192994"/>
            <a:ext cx="4889166" cy="221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3290" spc="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Métodos de reduzir problemas futuros e manter uma organização em um projeto.</a:t>
            </a:r>
          </a:p>
        </p:txBody>
      </p:sp>
      <p:sp>
        <p:nvSpPr>
          <p:cNvPr name="AutoShape 8" id="8"/>
          <p:cNvSpPr/>
          <p:nvPr/>
        </p:nvSpPr>
        <p:spPr>
          <a:xfrm>
            <a:off x="1787806" y="904537"/>
            <a:ext cx="10627008" cy="8960050"/>
          </a:xfrm>
          <a:prstGeom prst="line">
            <a:avLst/>
          </a:prstGeom>
          <a:ln cap="rnd" w="85725">
            <a:solidFill>
              <a:srgbClr val="F23EF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9" id="9"/>
          <p:cNvSpPr/>
          <p:nvPr/>
        </p:nvSpPr>
        <p:spPr>
          <a:xfrm flipH="true" flipV="true" rot="-1400012">
            <a:off x="13767814" y="8272305"/>
            <a:ext cx="1412128" cy="1368587"/>
          </a:xfrm>
          <a:custGeom>
            <a:avLst/>
            <a:gdLst/>
            <a:ahLst/>
            <a:cxnLst/>
            <a:rect r="r" b="b" t="t" l="l"/>
            <a:pathLst>
              <a:path h="1368587" w="1412128">
                <a:moveTo>
                  <a:pt x="1412128" y="1368587"/>
                </a:moveTo>
                <a:lnTo>
                  <a:pt x="0" y="1368587"/>
                </a:lnTo>
                <a:lnTo>
                  <a:pt x="0" y="0"/>
                </a:lnTo>
                <a:lnTo>
                  <a:pt x="1412128" y="0"/>
                </a:lnTo>
                <a:lnTo>
                  <a:pt x="1412128" y="136858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394842" y="1076325"/>
            <a:ext cx="7798714" cy="876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b="true" sz="3290" spc="5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Principais padrões de commits utilizados no dia a dia: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94842" y="8967594"/>
            <a:ext cx="6071507" cy="495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0"/>
              </a:lnSpc>
              <a:spcBef>
                <a:spcPct val="0"/>
              </a:spcBef>
            </a:pPr>
            <a:r>
              <a:rPr lang="en-US" sz="2729" i="true">
                <a:solidFill>
                  <a:srgbClr val="825E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convetionalcommits.org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8365" y="-433286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5" y="0"/>
                </a:lnTo>
                <a:lnTo>
                  <a:pt x="18766365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622401">
            <a:off x="-7633651" y="-1426242"/>
            <a:ext cx="12000048" cy="3835015"/>
          </a:xfrm>
          <a:custGeom>
            <a:avLst/>
            <a:gdLst/>
            <a:ahLst/>
            <a:cxnLst/>
            <a:rect r="r" b="b" t="t" l="l"/>
            <a:pathLst>
              <a:path h="3835015" w="12000048">
                <a:moveTo>
                  <a:pt x="12000048" y="0"/>
                </a:moveTo>
                <a:lnTo>
                  <a:pt x="0" y="0"/>
                </a:lnTo>
                <a:lnTo>
                  <a:pt x="0" y="3835015"/>
                </a:lnTo>
                <a:lnTo>
                  <a:pt x="12000048" y="3835015"/>
                </a:lnTo>
                <a:lnTo>
                  <a:pt x="1200004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374553">
            <a:off x="-7426889" y="6515173"/>
            <a:ext cx="11586524" cy="5486254"/>
          </a:xfrm>
          <a:custGeom>
            <a:avLst/>
            <a:gdLst/>
            <a:ahLst/>
            <a:cxnLst/>
            <a:rect r="r" b="b" t="t" l="l"/>
            <a:pathLst>
              <a:path h="5486254" w="11586524">
                <a:moveTo>
                  <a:pt x="11586524" y="0"/>
                </a:moveTo>
                <a:lnTo>
                  <a:pt x="0" y="0"/>
                </a:lnTo>
                <a:lnTo>
                  <a:pt x="0" y="5486254"/>
                </a:lnTo>
                <a:lnTo>
                  <a:pt x="11586524" y="5486254"/>
                </a:lnTo>
                <a:lnTo>
                  <a:pt x="11586524" y="0"/>
                </a:lnTo>
                <a:close/>
              </a:path>
            </a:pathLst>
          </a:custGeom>
          <a:blipFill>
            <a:blip r:embed="rId5"/>
            <a:stretch>
              <a:fillRect l="-6925" t="-15914" r="-6925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052688" y="8191776"/>
            <a:ext cx="22392769" cy="7156356"/>
          </a:xfrm>
          <a:custGeom>
            <a:avLst/>
            <a:gdLst/>
            <a:ahLst/>
            <a:cxnLst/>
            <a:rect r="r" b="b" t="t" l="l"/>
            <a:pathLst>
              <a:path h="7156356" w="22392769">
                <a:moveTo>
                  <a:pt x="22392769" y="0"/>
                </a:moveTo>
                <a:lnTo>
                  <a:pt x="0" y="0"/>
                </a:lnTo>
                <a:lnTo>
                  <a:pt x="0" y="7156356"/>
                </a:lnTo>
                <a:lnTo>
                  <a:pt x="22392769" y="7156356"/>
                </a:lnTo>
                <a:lnTo>
                  <a:pt x="22392769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08046" y="1331157"/>
            <a:ext cx="3527432" cy="2715316"/>
          </a:xfrm>
          <a:custGeom>
            <a:avLst/>
            <a:gdLst/>
            <a:ahLst/>
            <a:cxnLst/>
            <a:rect r="r" b="b" t="t" l="l"/>
            <a:pathLst>
              <a:path h="2715316" w="3527432">
                <a:moveTo>
                  <a:pt x="0" y="0"/>
                </a:moveTo>
                <a:lnTo>
                  <a:pt x="3527432" y="0"/>
                </a:lnTo>
                <a:lnTo>
                  <a:pt x="3527432" y="2715316"/>
                </a:lnTo>
                <a:lnTo>
                  <a:pt x="0" y="2715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599738">
            <a:off x="10417676" y="-2181475"/>
            <a:ext cx="13651993" cy="4362949"/>
          </a:xfrm>
          <a:custGeom>
            <a:avLst/>
            <a:gdLst/>
            <a:ahLst/>
            <a:cxnLst/>
            <a:rect r="r" b="b" t="t" l="l"/>
            <a:pathLst>
              <a:path h="4362949" w="13651993">
                <a:moveTo>
                  <a:pt x="0" y="4362950"/>
                </a:moveTo>
                <a:lnTo>
                  <a:pt x="13651992" y="4362950"/>
                </a:lnTo>
                <a:lnTo>
                  <a:pt x="13651992" y="0"/>
                </a:lnTo>
                <a:lnTo>
                  <a:pt x="0" y="0"/>
                </a:lnTo>
                <a:lnTo>
                  <a:pt x="0" y="436295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142642" y="2745965"/>
            <a:ext cx="671478" cy="53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800698" y="2691860"/>
            <a:ext cx="1554511" cy="530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473830" y="3977480"/>
            <a:ext cx="11340339" cy="294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5"/>
              </a:lnSpc>
              <a:spcBef>
                <a:spcPct val="0"/>
              </a:spcBef>
            </a:pPr>
            <a:r>
              <a:rPr lang="en-US" b="true" sz="15630" spc="-984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Obrigado!</a:t>
            </a:r>
          </a:p>
          <a:p>
            <a:pPr algn="ctr">
              <a:lnSpc>
                <a:spcPts val="9567"/>
              </a:lnSpc>
            </a:pPr>
            <a:r>
              <a:rPr lang="en-US" sz="4832" i="true">
                <a:solidFill>
                  <a:srgbClr val="825EFF"/>
                </a:solidFill>
                <a:latin typeface="Garet Italics"/>
                <a:ea typeface="Garet Italics"/>
                <a:cs typeface="Garet Italics"/>
                <a:sym typeface="Garet Italics"/>
              </a:rPr>
              <a:t>Treinamento Concluído!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04025" y="9092716"/>
            <a:ext cx="4679950" cy="36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  <a:spcBef>
                <a:spcPct val="0"/>
              </a:spcBef>
            </a:pPr>
            <a:r>
              <a:rPr lang="en-US" sz="2703" i="true" spc="-170">
                <a:solidFill>
                  <a:srgbClr val="911FC9"/>
                </a:solidFill>
                <a:latin typeface="Garet Italics"/>
                <a:ea typeface="Garet Italics"/>
                <a:cs typeface="Garet Italics"/>
                <a:sym typeface="Garet Italics"/>
              </a:rPr>
              <a:t>Autor: Pedro Henrique dos S. 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750" y="272880"/>
            <a:ext cx="17052501" cy="9741241"/>
          </a:xfrm>
          <a:custGeom>
            <a:avLst/>
            <a:gdLst/>
            <a:ahLst/>
            <a:cxnLst/>
            <a:rect r="r" b="b" t="t" l="l"/>
            <a:pathLst>
              <a:path h="9741241" w="17052501">
                <a:moveTo>
                  <a:pt x="0" y="0"/>
                </a:moveTo>
                <a:lnTo>
                  <a:pt x="17052500" y="0"/>
                </a:lnTo>
                <a:lnTo>
                  <a:pt x="17052500" y="9741240"/>
                </a:lnTo>
                <a:lnTo>
                  <a:pt x="0" y="9741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97202" y="272880"/>
            <a:ext cx="6448615" cy="6599027"/>
          </a:xfrm>
          <a:custGeom>
            <a:avLst/>
            <a:gdLst/>
            <a:ahLst/>
            <a:cxnLst/>
            <a:rect r="r" b="b" t="t" l="l"/>
            <a:pathLst>
              <a:path h="6599027" w="6448615">
                <a:moveTo>
                  <a:pt x="0" y="0"/>
                </a:moveTo>
                <a:lnTo>
                  <a:pt x="6448615" y="0"/>
                </a:lnTo>
                <a:lnTo>
                  <a:pt x="6448615" y="6599027"/>
                </a:lnTo>
                <a:lnTo>
                  <a:pt x="0" y="659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</a:blip>
            <a:stretch>
              <a:fillRect l="0" t="-61174" r="-126503" b="-6016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2167707">
            <a:off x="7706844" y="7848554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4495993"/>
                </a:moveTo>
                <a:lnTo>
                  <a:pt x="12739530" y="4495993"/>
                </a:lnTo>
                <a:lnTo>
                  <a:pt x="12739530" y="0"/>
                </a:lnTo>
                <a:lnTo>
                  <a:pt x="0" y="0"/>
                </a:lnTo>
                <a:lnTo>
                  <a:pt x="0" y="4495993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95004" y="7839465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0" y="0"/>
                </a:moveTo>
                <a:lnTo>
                  <a:pt x="8344334" y="0"/>
                </a:lnTo>
                <a:lnTo>
                  <a:pt x="8344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45570" y="2883330"/>
            <a:ext cx="7501197" cy="55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Controle de versão de código fonte.</a:t>
            </a:r>
          </a:p>
        </p:txBody>
      </p:sp>
      <p:sp>
        <p:nvSpPr>
          <p:cNvPr name="AutoShape 7" id="7"/>
          <p:cNvSpPr/>
          <p:nvPr/>
        </p:nvSpPr>
        <p:spPr>
          <a:xfrm>
            <a:off x="1047750" y="2388232"/>
            <a:ext cx="572430" cy="822441"/>
          </a:xfrm>
          <a:prstGeom prst="line">
            <a:avLst/>
          </a:prstGeom>
          <a:ln cap="flat" w="38100">
            <a:solidFill>
              <a:srgbClr val="C941A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>
            <a:off x="1436286" y="3210673"/>
            <a:ext cx="775373" cy="1260051"/>
          </a:xfrm>
          <a:prstGeom prst="line">
            <a:avLst/>
          </a:prstGeom>
          <a:ln cap="flat" w="38100">
            <a:solidFill>
              <a:srgbClr val="C941A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>
            <a:off x="1620180" y="4470724"/>
            <a:ext cx="610530" cy="1051041"/>
          </a:xfrm>
          <a:prstGeom prst="line">
            <a:avLst/>
          </a:prstGeom>
          <a:ln cap="flat" w="38100">
            <a:solidFill>
              <a:srgbClr val="C941A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0" id="10"/>
          <p:cNvSpPr/>
          <p:nvPr/>
        </p:nvSpPr>
        <p:spPr>
          <a:xfrm>
            <a:off x="1620180" y="5361547"/>
            <a:ext cx="591480" cy="1348101"/>
          </a:xfrm>
          <a:prstGeom prst="line">
            <a:avLst/>
          </a:prstGeom>
          <a:ln cap="flat" w="38100">
            <a:solidFill>
              <a:srgbClr val="C941A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399236" y="5361547"/>
            <a:ext cx="3877383" cy="4217504"/>
          </a:xfrm>
          <a:custGeom>
            <a:avLst/>
            <a:gdLst/>
            <a:ahLst/>
            <a:cxnLst/>
            <a:rect r="r" b="b" t="t" l="l"/>
            <a:pathLst>
              <a:path h="4217504" w="3877383">
                <a:moveTo>
                  <a:pt x="0" y="0"/>
                </a:moveTo>
                <a:lnTo>
                  <a:pt x="3877383" y="0"/>
                </a:lnTo>
                <a:lnTo>
                  <a:pt x="3877383" y="4217504"/>
                </a:lnTo>
                <a:lnTo>
                  <a:pt x="0" y="42175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72943" y="832811"/>
            <a:ext cx="8891111" cy="1421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16"/>
              </a:lnSpc>
              <a:spcBef>
                <a:spcPct val="0"/>
              </a:spcBef>
            </a:pPr>
            <a:r>
              <a:rPr lang="en-US" b="true" sz="10400" spc="166">
                <a:solidFill>
                  <a:srgbClr val="B734B7"/>
                </a:solidFill>
                <a:latin typeface="Garet Bold"/>
                <a:ea typeface="Garet Bold"/>
                <a:cs typeface="Garet Bold"/>
                <a:sym typeface="Garet Bold"/>
              </a:rPr>
              <a:t>Git,</a:t>
            </a:r>
            <a:r>
              <a:rPr lang="en-US" sz="10400" spc="16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O que é?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90355" y="4143381"/>
            <a:ext cx="7501197" cy="55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Rastreamento de alterações;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09405" y="5194422"/>
            <a:ext cx="7501197" cy="55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Histórico detalhado;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90355" y="6382306"/>
            <a:ext cx="7501197" cy="55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Trabalho Simultâneo;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399236" y="3673544"/>
            <a:ext cx="3877383" cy="1688003"/>
            <a:chOff x="0" y="0"/>
            <a:chExt cx="5169844" cy="225067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5169844" cy="1765107"/>
              <a:chOff x="0" y="0"/>
              <a:chExt cx="1021204" cy="34866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021204" cy="348663"/>
              </a:xfrm>
              <a:custGeom>
                <a:avLst/>
                <a:gdLst/>
                <a:ahLst/>
                <a:cxnLst/>
                <a:rect r="r" b="b" t="t" l="l"/>
                <a:pathLst>
                  <a:path h="348663" w="1021204">
                    <a:moveTo>
                      <a:pt x="33944" y="0"/>
                    </a:moveTo>
                    <a:lnTo>
                      <a:pt x="987260" y="0"/>
                    </a:lnTo>
                    <a:cubicBezTo>
                      <a:pt x="1006007" y="0"/>
                      <a:pt x="1021204" y="15197"/>
                      <a:pt x="1021204" y="33944"/>
                    </a:cubicBezTo>
                    <a:lnTo>
                      <a:pt x="1021204" y="314720"/>
                    </a:lnTo>
                    <a:cubicBezTo>
                      <a:pt x="1021204" y="323722"/>
                      <a:pt x="1017627" y="332356"/>
                      <a:pt x="1011262" y="338721"/>
                    </a:cubicBezTo>
                    <a:cubicBezTo>
                      <a:pt x="1004896" y="345087"/>
                      <a:pt x="996262" y="348663"/>
                      <a:pt x="987260" y="348663"/>
                    </a:cubicBezTo>
                    <a:lnTo>
                      <a:pt x="33944" y="348663"/>
                    </a:lnTo>
                    <a:cubicBezTo>
                      <a:pt x="15197" y="348663"/>
                      <a:pt x="0" y="333466"/>
                      <a:pt x="0" y="314720"/>
                    </a:cubicBezTo>
                    <a:lnTo>
                      <a:pt x="0" y="33944"/>
                    </a:lnTo>
                    <a:cubicBezTo>
                      <a:pt x="0" y="24941"/>
                      <a:pt x="3576" y="16308"/>
                      <a:pt x="9942" y="9942"/>
                    </a:cubicBezTo>
                    <a:cubicBezTo>
                      <a:pt x="16308" y="3576"/>
                      <a:pt x="24941" y="0"/>
                      <a:pt x="3394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021204" cy="3867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-10800000">
              <a:off x="3381756" y="1609086"/>
              <a:ext cx="605965" cy="641585"/>
              <a:chOff x="0" y="0"/>
              <a:chExt cx="722013" cy="76445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108208" y="205092"/>
                <a:ext cx="505598" cy="559363"/>
              </a:xfrm>
              <a:custGeom>
                <a:avLst/>
                <a:gdLst/>
                <a:ahLst/>
                <a:cxnLst/>
                <a:rect r="r" b="b" t="t" l="l"/>
                <a:pathLst>
                  <a:path h="559363" w="505598">
                    <a:moveTo>
                      <a:pt x="391009" y="87578"/>
                    </a:moveTo>
                    <a:lnTo>
                      <a:pt x="475594" y="266692"/>
                    </a:lnTo>
                    <a:cubicBezTo>
                      <a:pt x="505597" y="330226"/>
                      <a:pt x="500989" y="404696"/>
                      <a:pt x="463382" y="464045"/>
                    </a:cubicBezTo>
                    <a:cubicBezTo>
                      <a:pt x="425775" y="523395"/>
                      <a:pt x="360403" y="559362"/>
                      <a:pt x="290142" y="559362"/>
                    </a:cubicBezTo>
                    <a:lnTo>
                      <a:pt x="215455" y="559362"/>
                    </a:lnTo>
                    <a:cubicBezTo>
                      <a:pt x="145194" y="559362"/>
                      <a:pt x="79823" y="523395"/>
                      <a:pt x="42215" y="464045"/>
                    </a:cubicBezTo>
                    <a:cubicBezTo>
                      <a:pt x="4608" y="404696"/>
                      <a:pt x="0" y="330226"/>
                      <a:pt x="30003" y="266692"/>
                    </a:cubicBezTo>
                    <a:lnTo>
                      <a:pt x="114588" y="87578"/>
                    </a:lnTo>
                    <a:cubicBezTo>
                      <a:pt x="139839" y="34108"/>
                      <a:pt x="193666" y="0"/>
                      <a:pt x="252799" y="0"/>
                    </a:cubicBezTo>
                    <a:cubicBezTo>
                      <a:pt x="311931" y="0"/>
                      <a:pt x="365759" y="34108"/>
                      <a:pt x="391009" y="8757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12815" y="316825"/>
                <a:ext cx="496384" cy="393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30584" y="357150"/>
              <a:ext cx="4048777" cy="1076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39"/>
                </a:lnSpc>
                <a:spcBef>
                  <a:spcPct val="0"/>
                </a:spcBef>
              </a:pPr>
              <a:r>
                <a:rPr lang="en-US" sz="2922" spc="-184">
                  <a:solidFill>
                    <a:srgbClr val="131416"/>
                  </a:solidFill>
                  <a:latin typeface="Poppins"/>
                  <a:ea typeface="Poppins"/>
                  <a:cs typeface="Poppins"/>
                  <a:sym typeface="Poppins"/>
                </a:rPr>
                <a:t>Falar  é fácil me mostre o código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554592" y="8736497"/>
            <a:ext cx="3566670" cy="67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42"/>
              </a:lnSpc>
              <a:spcBef>
                <a:spcPct val="0"/>
              </a:spcBef>
            </a:pPr>
            <a:r>
              <a:rPr lang="en-US" b="true" sz="2733" spc="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Linus Torvalds</a:t>
            </a:r>
          </a:p>
          <a:p>
            <a:pPr algn="r">
              <a:lnSpc>
                <a:spcPts val="2301"/>
              </a:lnSpc>
              <a:spcBef>
                <a:spcPct val="0"/>
              </a:spcBef>
            </a:pPr>
            <a:r>
              <a:rPr lang="en-US" sz="2212" spc="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Criador do Linux e Git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617750" y="272880"/>
            <a:ext cx="17052501" cy="9741241"/>
          </a:xfrm>
          <a:custGeom>
            <a:avLst/>
            <a:gdLst/>
            <a:ahLst/>
            <a:cxnLst/>
            <a:rect r="r" b="b" t="t" l="l"/>
            <a:pathLst>
              <a:path h="9741241" w="17052501">
                <a:moveTo>
                  <a:pt x="17052500" y="0"/>
                </a:moveTo>
                <a:lnTo>
                  <a:pt x="0" y="0"/>
                </a:lnTo>
                <a:lnTo>
                  <a:pt x="0" y="9741240"/>
                </a:lnTo>
                <a:lnTo>
                  <a:pt x="17052500" y="9741240"/>
                </a:lnTo>
                <a:lnTo>
                  <a:pt x="1705250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5729517" y="-6033031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0" y="8229600"/>
                </a:moveTo>
                <a:lnTo>
                  <a:pt x="8344335" y="8229600"/>
                </a:lnTo>
                <a:lnTo>
                  <a:pt x="834433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59227" y="6393736"/>
            <a:ext cx="6365263" cy="6478639"/>
          </a:xfrm>
          <a:custGeom>
            <a:avLst/>
            <a:gdLst/>
            <a:ahLst/>
            <a:cxnLst/>
            <a:rect r="r" b="b" t="t" l="l"/>
            <a:pathLst>
              <a:path h="6478639" w="6365263">
                <a:moveTo>
                  <a:pt x="0" y="0"/>
                </a:moveTo>
                <a:lnTo>
                  <a:pt x="6365262" y="0"/>
                </a:lnTo>
                <a:lnTo>
                  <a:pt x="6365262" y="6478639"/>
                </a:lnTo>
                <a:lnTo>
                  <a:pt x="0" y="6478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2140" y="3208594"/>
            <a:ext cx="7234501" cy="1444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Quandos usamos Git, vemos muitas palavras importantes e  aqui estão algumas delas e seus significados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91475" y="537921"/>
            <a:ext cx="8641908" cy="9144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Repositório:</a:t>
            </a:r>
            <a:r>
              <a:rPr lang="en-US" sz="2605" b="true">
                <a:solidFill>
                  <a:srgbClr val="825E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local onde o código-fonte e seu histórico de alterações são armazenados. Pode ser local ou remoto (ex.: GitHub).</a:t>
            </a:r>
          </a:p>
          <a:p>
            <a:pPr algn="l">
              <a:lnSpc>
                <a:spcPts val="3648"/>
              </a:lnSpc>
            </a:pPr>
          </a:p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Commit:</a:t>
            </a:r>
            <a:r>
              <a:rPr lang="en-US" sz="260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registro de uma alteração no projeto.</a:t>
            </a:r>
          </a:p>
          <a:p>
            <a:pPr algn="l">
              <a:lnSpc>
                <a:spcPts val="3648"/>
              </a:lnSpc>
            </a:pPr>
          </a:p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Rebase:</a:t>
            </a:r>
            <a:r>
              <a:rPr lang="en-US" sz="260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reorganiza o histórico de commits para manter uma linha linear.</a:t>
            </a:r>
          </a:p>
          <a:p>
            <a:pPr algn="l">
              <a:lnSpc>
                <a:spcPts val="3648"/>
              </a:lnSpc>
            </a:pPr>
          </a:p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Branch: 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ramificação do código que permite criar uma linha de desenvolvimento isolada.</a:t>
            </a:r>
          </a:p>
          <a:p>
            <a:pPr algn="l">
              <a:lnSpc>
                <a:spcPts val="3648"/>
              </a:lnSpc>
            </a:pPr>
          </a:p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Merge: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Ação de mesclar duas ramificações (branches) diferentes</a:t>
            </a:r>
          </a:p>
          <a:p>
            <a:pPr algn="l">
              <a:lnSpc>
                <a:spcPts val="3648"/>
              </a:lnSpc>
            </a:pPr>
          </a:p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HEAD: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referência que aponta para o commit atual no qual você está trabalhando.</a:t>
            </a:r>
          </a:p>
          <a:p>
            <a:pPr algn="l">
              <a:lnSpc>
                <a:spcPts val="3648"/>
              </a:lnSpc>
            </a:pPr>
          </a:p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Remote:</a:t>
            </a:r>
            <a:r>
              <a:rPr lang="en-US" sz="260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repositório hospedado remotamente, como no GitHub.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2005" y="778885"/>
            <a:ext cx="6990739" cy="223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Vocabulário</a:t>
            </a:r>
          </a:p>
          <a:p>
            <a:pPr algn="l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23EF9"/>
                </a:solidFill>
                <a:latin typeface="Garet Bold"/>
                <a:ea typeface="Garet Bold"/>
                <a:cs typeface="Garet Bold"/>
                <a:sym typeface="Garet Bold"/>
              </a:rPr>
              <a:t>Essencial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617750" y="5233988"/>
            <a:ext cx="7528891" cy="0"/>
          </a:xfrm>
          <a:prstGeom prst="line">
            <a:avLst/>
          </a:prstGeom>
          <a:ln cap="rnd" w="85725">
            <a:solidFill>
              <a:srgbClr val="F23EF9"/>
            </a:solidFill>
            <a:prstDash val="sysDot"/>
            <a:headEnd type="none" len="sm" w="sm"/>
            <a:tailEnd type="oval" len="lg" w="lg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28065">
            <a:off x="13484821" y="5846528"/>
            <a:ext cx="5582098" cy="5409984"/>
          </a:xfrm>
          <a:custGeom>
            <a:avLst/>
            <a:gdLst/>
            <a:ahLst/>
            <a:cxnLst/>
            <a:rect r="r" b="b" t="t" l="l"/>
            <a:pathLst>
              <a:path h="5409984" w="5582098">
                <a:moveTo>
                  <a:pt x="0" y="0"/>
                </a:moveTo>
                <a:lnTo>
                  <a:pt x="5582099" y="0"/>
                </a:lnTo>
                <a:lnTo>
                  <a:pt x="5582099" y="5409984"/>
                </a:lnTo>
                <a:lnTo>
                  <a:pt x="0" y="5409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00012">
            <a:off x="17066166" y="9244922"/>
            <a:ext cx="2279717" cy="2209426"/>
          </a:xfrm>
          <a:custGeom>
            <a:avLst/>
            <a:gdLst/>
            <a:ahLst/>
            <a:cxnLst/>
            <a:rect r="r" b="b" t="t" l="l"/>
            <a:pathLst>
              <a:path h="2209426" w="2279717">
                <a:moveTo>
                  <a:pt x="0" y="0"/>
                </a:moveTo>
                <a:lnTo>
                  <a:pt x="2279718" y="0"/>
                </a:lnTo>
                <a:lnTo>
                  <a:pt x="2279718" y="2209426"/>
                </a:lnTo>
                <a:lnTo>
                  <a:pt x="0" y="220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19527" y="3944477"/>
            <a:ext cx="8772471" cy="7292117"/>
          </a:xfrm>
          <a:custGeom>
            <a:avLst/>
            <a:gdLst/>
            <a:ahLst/>
            <a:cxnLst/>
            <a:rect r="r" b="b" t="t" l="l"/>
            <a:pathLst>
              <a:path h="7292117" w="8772471">
                <a:moveTo>
                  <a:pt x="0" y="0"/>
                </a:moveTo>
                <a:lnTo>
                  <a:pt x="8772471" y="0"/>
                </a:lnTo>
                <a:lnTo>
                  <a:pt x="8772471" y="7292116"/>
                </a:lnTo>
                <a:lnTo>
                  <a:pt x="0" y="7292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2167707">
            <a:off x="-4570921" y="-1294018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5" y="4645436"/>
                </a:lnTo>
                <a:lnTo>
                  <a:pt x="13162985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85643" y="1103762"/>
            <a:ext cx="4903787" cy="1421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16"/>
              </a:lnSpc>
              <a:spcBef>
                <a:spcPct val="0"/>
              </a:spcBef>
            </a:pPr>
            <a:r>
              <a:rPr lang="en-US" b="true" sz="10400" spc="166">
                <a:solidFill>
                  <a:srgbClr val="F156A3"/>
                </a:solidFill>
                <a:latin typeface="Garet Bold"/>
                <a:ea typeface="Garet Bold"/>
                <a:cs typeface="Garet Bold"/>
                <a:sym typeface="Garet Bold"/>
              </a:rPr>
              <a:t>Github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37675" y="2477140"/>
            <a:ext cx="7999722" cy="38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5"/>
              </a:lnSpc>
            </a:pPr>
            <a:r>
              <a:rPr lang="en-US" sz="223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Colaboração e Gestão de Código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04156" y="3714140"/>
            <a:ext cx="6279688" cy="1360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4"/>
              </a:lnSpc>
              <a:spcBef>
                <a:spcPct val="0"/>
              </a:spcBef>
            </a:pPr>
            <a:r>
              <a:rPr lang="en-US" sz="25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plataforma possibilita muitas coisas úteis para desenvolvedores, como por exemplo: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783278" y="5476917"/>
            <a:ext cx="6621669" cy="519559"/>
            <a:chOff x="0" y="0"/>
            <a:chExt cx="8828892" cy="69274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828892" cy="692745"/>
              <a:chOff x="0" y="0"/>
              <a:chExt cx="1743979" cy="13683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743979" cy="136838"/>
              </a:xfrm>
              <a:custGeom>
                <a:avLst/>
                <a:gdLst/>
                <a:ahLst/>
                <a:cxnLst/>
                <a:rect r="r" b="b" t="t" l="l"/>
                <a:pathLst>
                  <a:path h="136838" w="1743979">
                    <a:moveTo>
                      <a:pt x="59628" y="0"/>
                    </a:moveTo>
                    <a:lnTo>
                      <a:pt x="1684350" y="0"/>
                    </a:lnTo>
                    <a:cubicBezTo>
                      <a:pt x="1717282" y="0"/>
                      <a:pt x="1743979" y="26696"/>
                      <a:pt x="1743979" y="59628"/>
                    </a:cubicBezTo>
                    <a:lnTo>
                      <a:pt x="1743979" y="77210"/>
                    </a:lnTo>
                    <a:cubicBezTo>
                      <a:pt x="1743979" y="93025"/>
                      <a:pt x="1737696" y="108191"/>
                      <a:pt x="1726514" y="119374"/>
                    </a:cubicBezTo>
                    <a:cubicBezTo>
                      <a:pt x="1715332" y="130556"/>
                      <a:pt x="1700165" y="136838"/>
                      <a:pt x="1684350" y="136838"/>
                    </a:cubicBezTo>
                    <a:lnTo>
                      <a:pt x="59628" y="136838"/>
                    </a:lnTo>
                    <a:cubicBezTo>
                      <a:pt x="43814" y="136838"/>
                      <a:pt x="28647" y="130556"/>
                      <a:pt x="17465" y="119374"/>
                    </a:cubicBezTo>
                    <a:cubicBezTo>
                      <a:pt x="6282" y="108191"/>
                      <a:pt x="0" y="93025"/>
                      <a:pt x="0" y="77210"/>
                    </a:cubicBezTo>
                    <a:lnTo>
                      <a:pt x="0" y="59628"/>
                    </a:lnTo>
                    <a:cubicBezTo>
                      <a:pt x="0" y="43814"/>
                      <a:pt x="6282" y="28647"/>
                      <a:pt x="17465" y="17465"/>
                    </a:cubicBezTo>
                    <a:cubicBezTo>
                      <a:pt x="28647" y="6282"/>
                      <a:pt x="43814" y="0"/>
                      <a:pt x="5962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825EFF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743979" cy="1749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868523" y="66113"/>
              <a:ext cx="7740803" cy="503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8"/>
                </a:lnSpc>
              </a:pPr>
              <a:r>
                <a:rPr lang="en-US" sz="2199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Hospedagem de Código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361020" y="195992"/>
              <a:ext cx="300761" cy="300761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25E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5783278" y="6297759"/>
            <a:ext cx="6621669" cy="519559"/>
            <a:chOff x="0" y="0"/>
            <a:chExt cx="8828892" cy="692745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8828892" cy="692745"/>
              <a:chOff x="0" y="0"/>
              <a:chExt cx="1743979" cy="13683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743979" cy="136838"/>
              </a:xfrm>
              <a:custGeom>
                <a:avLst/>
                <a:gdLst/>
                <a:ahLst/>
                <a:cxnLst/>
                <a:rect r="r" b="b" t="t" l="l"/>
                <a:pathLst>
                  <a:path h="136838" w="1743979">
                    <a:moveTo>
                      <a:pt x="59628" y="0"/>
                    </a:moveTo>
                    <a:lnTo>
                      <a:pt x="1684350" y="0"/>
                    </a:lnTo>
                    <a:cubicBezTo>
                      <a:pt x="1717282" y="0"/>
                      <a:pt x="1743979" y="26696"/>
                      <a:pt x="1743979" y="59628"/>
                    </a:cubicBezTo>
                    <a:lnTo>
                      <a:pt x="1743979" y="77210"/>
                    </a:lnTo>
                    <a:cubicBezTo>
                      <a:pt x="1743979" y="93025"/>
                      <a:pt x="1737696" y="108191"/>
                      <a:pt x="1726514" y="119374"/>
                    </a:cubicBezTo>
                    <a:cubicBezTo>
                      <a:pt x="1715332" y="130556"/>
                      <a:pt x="1700165" y="136838"/>
                      <a:pt x="1684350" y="136838"/>
                    </a:cubicBezTo>
                    <a:lnTo>
                      <a:pt x="59628" y="136838"/>
                    </a:lnTo>
                    <a:cubicBezTo>
                      <a:pt x="43814" y="136838"/>
                      <a:pt x="28647" y="130556"/>
                      <a:pt x="17465" y="119374"/>
                    </a:cubicBezTo>
                    <a:cubicBezTo>
                      <a:pt x="6282" y="108191"/>
                      <a:pt x="0" y="93025"/>
                      <a:pt x="0" y="77210"/>
                    </a:cubicBezTo>
                    <a:lnTo>
                      <a:pt x="0" y="59628"/>
                    </a:lnTo>
                    <a:cubicBezTo>
                      <a:pt x="0" y="43814"/>
                      <a:pt x="6282" y="28647"/>
                      <a:pt x="17465" y="17465"/>
                    </a:cubicBezTo>
                    <a:cubicBezTo>
                      <a:pt x="28647" y="6282"/>
                      <a:pt x="43814" y="0"/>
                      <a:pt x="5962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825EFF"/>
                </a:solidFill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743979" cy="1749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868523" y="66113"/>
              <a:ext cx="7740803" cy="503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8"/>
                </a:lnSpc>
              </a:pPr>
              <a:r>
                <a:rPr lang="en-US" sz="2199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Interface Amigável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361020" y="195992"/>
              <a:ext cx="300761" cy="300761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25E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5783278" y="7118601"/>
            <a:ext cx="6621669" cy="519559"/>
            <a:chOff x="0" y="0"/>
            <a:chExt cx="8828892" cy="692745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8828892" cy="692745"/>
              <a:chOff x="0" y="0"/>
              <a:chExt cx="1743979" cy="13683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743979" cy="136838"/>
              </a:xfrm>
              <a:custGeom>
                <a:avLst/>
                <a:gdLst/>
                <a:ahLst/>
                <a:cxnLst/>
                <a:rect r="r" b="b" t="t" l="l"/>
                <a:pathLst>
                  <a:path h="136838" w="1743979">
                    <a:moveTo>
                      <a:pt x="59628" y="0"/>
                    </a:moveTo>
                    <a:lnTo>
                      <a:pt x="1684350" y="0"/>
                    </a:lnTo>
                    <a:cubicBezTo>
                      <a:pt x="1717282" y="0"/>
                      <a:pt x="1743979" y="26696"/>
                      <a:pt x="1743979" y="59628"/>
                    </a:cubicBezTo>
                    <a:lnTo>
                      <a:pt x="1743979" y="77210"/>
                    </a:lnTo>
                    <a:cubicBezTo>
                      <a:pt x="1743979" y="93025"/>
                      <a:pt x="1737696" y="108191"/>
                      <a:pt x="1726514" y="119374"/>
                    </a:cubicBezTo>
                    <a:cubicBezTo>
                      <a:pt x="1715332" y="130556"/>
                      <a:pt x="1700165" y="136838"/>
                      <a:pt x="1684350" y="136838"/>
                    </a:cubicBezTo>
                    <a:lnTo>
                      <a:pt x="59628" y="136838"/>
                    </a:lnTo>
                    <a:cubicBezTo>
                      <a:pt x="43814" y="136838"/>
                      <a:pt x="28647" y="130556"/>
                      <a:pt x="17465" y="119374"/>
                    </a:cubicBezTo>
                    <a:cubicBezTo>
                      <a:pt x="6282" y="108191"/>
                      <a:pt x="0" y="93025"/>
                      <a:pt x="0" y="77210"/>
                    </a:cubicBezTo>
                    <a:lnTo>
                      <a:pt x="0" y="59628"/>
                    </a:lnTo>
                    <a:cubicBezTo>
                      <a:pt x="0" y="43814"/>
                      <a:pt x="6282" y="28647"/>
                      <a:pt x="17465" y="17465"/>
                    </a:cubicBezTo>
                    <a:cubicBezTo>
                      <a:pt x="28647" y="6282"/>
                      <a:pt x="43814" y="0"/>
                      <a:pt x="5962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825EFF"/>
                </a:solidFill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1743979" cy="1749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868523" y="66113"/>
              <a:ext cx="7740803" cy="503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8"/>
                </a:lnSpc>
              </a:pPr>
              <a:r>
                <a:rPr lang="en-US" sz="2199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Compartilhamento de Repositórios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0">
              <a:off x="361020" y="195992"/>
              <a:ext cx="300761" cy="300761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25E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</p:grpSp>
      <p:sp>
        <p:nvSpPr>
          <p:cNvPr name="AutoShape 33" id="33"/>
          <p:cNvSpPr/>
          <p:nvPr/>
        </p:nvSpPr>
        <p:spPr>
          <a:xfrm flipV="true">
            <a:off x="5379555" y="3324373"/>
            <a:ext cx="7528891" cy="0"/>
          </a:xfrm>
          <a:prstGeom prst="line">
            <a:avLst/>
          </a:prstGeom>
          <a:ln cap="rnd" w="85725">
            <a:solidFill>
              <a:srgbClr val="232323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5833166" y="7942960"/>
            <a:ext cx="6621669" cy="519559"/>
            <a:chOff x="0" y="0"/>
            <a:chExt cx="8828892" cy="692745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8828892" cy="692745"/>
              <a:chOff x="0" y="0"/>
              <a:chExt cx="1743979" cy="136838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743979" cy="136838"/>
              </a:xfrm>
              <a:custGeom>
                <a:avLst/>
                <a:gdLst/>
                <a:ahLst/>
                <a:cxnLst/>
                <a:rect r="r" b="b" t="t" l="l"/>
                <a:pathLst>
                  <a:path h="136838" w="1743979">
                    <a:moveTo>
                      <a:pt x="59628" y="0"/>
                    </a:moveTo>
                    <a:lnTo>
                      <a:pt x="1684350" y="0"/>
                    </a:lnTo>
                    <a:cubicBezTo>
                      <a:pt x="1717282" y="0"/>
                      <a:pt x="1743979" y="26696"/>
                      <a:pt x="1743979" y="59628"/>
                    </a:cubicBezTo>
                    <a:lnTo>
                      <a:pt x="1743979" y="77210"/>
                    </a:lnTo>
                    <a:cubicBezTo>
                      <a:pt x="1743979" y="93025"/>
                      <a:pt x="1737696" y="108191"/>
                      <a:pt x="1726514" y="119374"/>
                    </a:cubicBezTo>
                    <a:cubicBezTo>
                      <a:pt x="1715332" y="130556"/>
                      <a:pt x="1700165" y="136838"/>
                      <a:pt x="1684350" y="136838"/>
                    </a:cubicBezTo>
                    <a:lnTo>
                      <a:pt x="59628" y="136838"/>
                    </a:lnTo>
                    <a:cubicBezTo>
                      <a:pt x="43814" y="136838"/>
                      <a:pt x="28647" y="130556"/>
                      <a:pt x="17465" y="119374"/>
                    </a:cubicBezTo>
                    <a:cubicBezTo>
                      <a:pt x="6282" y="108191"/>
                      <a:pt x="0" y="93025"/>
                      <a:pt x="0" y="77210"/>
                    </a:cubicBezTo>
                    <a:lnTo>
                      <a:pt x="0" y="59628"/>
                    </a:lnTo>
                    <a:cubicBezTo>
                      <a:pt x="0" y="43814"/>
                      <a:pt x="6282" y="28647"/>
                      <a:pt x="17465" y="17465"/>
                    </a:cubicBezTo>
                    <a:cubicBezTo>
                      <a:pt x="28647" y="6282"/>
                      <a:pt x="43814" y="0"/>
                      <a:pt x="5962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825EFF"/>
                </a:solidFill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1743979" cy="1749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868523" y="66113"/>
              <a:ext cx="7740803" cy="503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8"/>
                </a:lnSpc>
              </a:pPr>
              <a:r>
                <a:rPr lang="en-US" sz="2199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Automações de </a:t>
              </a:r>
              <a:r>
                <a:rPr lang="en-US" sz="2199" i="true">
                  <a:solidFill>
                    <a:srgbClr val="F23EF9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Deploy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361020" y="195992"/>
              <a:ext cx="300761" cy="300761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25E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</p:grpSp>
      <p:sp>
        <p:nvSpPr>
          <p:cNvPr name="TextBox 42" id="42"/>
          <p:cNvSpPr txBox="true"/>
          <p:nvPr/>
        </p:nvSpPr>
        <p:spPr>
          <a:xfrm rot="0">
            <a:off x="6487826" y="9319769"/>
            <a:ext cx="5312347" cy="585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7"/>
              </a:lnSpc>
              <a:spcBef>
                <a:spcPct val="0"/>
              </a:spcBef>
            </a:pPr>
            <a:r>
              <a:rPr lang="en-US" sz="1669" i="true">
                <a:solidFill>
                  <a:srgbClr val="F23EF9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Deploy: </a:t>
            </a:r>
            <a:r>
              <a:rPr lang="en-US" sz="1669" i="true">
                <a:solidFill>
                  <a:srgbClr val="F23EF9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Termo técnico que significa colocar o projeto em produção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440F5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074591" cy="10325110"/>
          </a:xfrm>
          <a:custGeom>
            <a:avLst/>
            <a:gdLst/>
            <a:ahLst/>
            <a:cxnLst/>
            <a:rect r="r" b="b" t="t" l="l"/>
            <a:pathLst>
              <a:path h="10325110" w="18074591">
                <a:moveTo>
                  <a:pt x="0" y="0"/>
                </a:moveTo>
                <a:lnTo>
                  <a:pt x="18074591" y="0"/>
                </a:lnTo>
                <a:lnTo>
                  <a:pt x="18074591" y="10325110"/>
                </a:lnTo>
                <a:lnTo>
                  <a:pt x="0" y="10325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2140" y="3208594"/>
            <a:ext cx="7234501" cy="965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Assim como Git, o Github tem também seu vocábulario.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037295" y="588385"/>
            <a:ext cx="8641908" cy="7315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README:</a:t>
            </a:r>
            <a:r>
              <a:rPr lang="en-US" sz="260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Arquivo principal de apresentação do projeto, arquivo .MD (markdown)</a:t>
            </a:r>
          </a:p>
          <a:p>
            <a:pPr algn="l">
              <a:lnSpc>
                <a:spcPts val="3648"/>
              </a:lnSpc>
            </a:pPr>
          </a:p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Releases:</a:t>
            </a:r>
            <a:r>
              <a:rPr lang="en-US" sz="260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área para disponibilizar versões do software com changelog e arquivos binários</a:t>
            </a:r>
          </a:p>
          <a:p>
            <a:pPr algn="l">
              <a:lnSpc>
                <a:spcPts val="3648"/>
              </a:lnSpc>
            </a:pPr>
          </a:p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Actio</a:t>
            </a: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ns:</a:t>
            </a:r>
            <a:r>
              <a:rPr lang="en-US" sz="260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funcionalidade de CI/CD do GitHub para automatizar processos como testes, builds e deploys.</a:t>
            </a:r>
          </a:p>
          <a:p>
            <a:pPr algn="l">
              <a:lnSpc>
                <a:spcPts val="3648"/>
              </a:lnSpc>
            </a:pPr>
          </a:p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Contributors:</a:t>
            </a:r>
            <a:r>
              <a:rPr lang="en-US" sz="260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lista de pessoas que contribuíram com o repositório.</a:t>
            </a:r>
          </a:p>
          <a:p>
            <a:pPr algn="l">
              <a:lnSpc>
                <a:spcPts val="3648"/>
              </a:lnSpc>
            </a:pPr>
          </a:p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Pull Request (PR): 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solicitação para revisar e integrar mudanças de uma branch para outra no GitHub.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2005" y="778885"/>
            <a:ext cx="6990739" cy="223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Vocabulário</a:t>
            </a:r>
          </a:p>
          <a:p>
            <a:pPr algn="l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23EF9"/>
                </a:solidFill>
                <a:latin typeface="Garet Bold"/>
                <a:ea typeface="Garet Bold"/>
                <a:cs typeface="Garet Bold"/>
                <a:sym typeface="Garet Bold"/>
              </a:rPr>
              <a:t>Essencial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762005" y="4752793"/>
            <a:ext cx="7528891" cy="0"/>
          </a:xfrm>
          <a:prstGeom prst="line">
            <a:avLst/>
          </a:prstGeom>
          <a:ln cap="rnd" w="85725">
            <a:solidFill>
              <a:srgbClr val="F23EF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>
            <a:off x="3825855" y="4752793"/>
            <a:ext cx="1994866" cy="1014074"/>
          </a:xfrm>
          <a:prstGeom prst="line">
            <a:avLst/>
          </a:prstGeom>
          <a:ln cap="rnd" w="85725">
            <a:solidFill>
              <a:srgbClr val="F23EF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>
            <a:off x="5632559" y="5932357"/>
            <a:ext cx="2514082" cy="1282647"/>
          </a:xfrm>
          <a:prstGeom prst="line">
            <a:avLst/>
          </a:prstGeom>
          <a:ln cap="rnd" w="85725">
            <a:solidFill>
              <a:srgbClr val="F23EF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9" id="9"/>
          <p:cNvSpPr/>
          <p:nvPr/>
        </p:nvSpPr>
        <p:spPr>
          <a:xfrm flipH="true" flipV="true" rot="-4028065">
            <a:off x="-1878910" y="7827571"/>
            <a:ext cx="5582098" cy="5409984"/>
          </a:xfrm>
          <a:custGeom>
            <a:avLst/>
            <a:gdLst/>
            <a:ahLst/>
            <a:cxnLst/>
            <a:rect r="r" b="b" t="t" l="l"/>
            <a:pathLst>
              <a:path h="5409984" w="5582098">
                <a:moveTo>
                  <a:pt x="5582099" y="5409983"/>
                </a:moveTo>
                <a:lnTo>
                  <a:pt x="0" y="5409983"/>
                </a:lnTo>
                <a:lnTo>
                  <a:pt x="0" y="0"/>
                </a:lnTo>
                <a:lnTo>
                  <a:pt x="5582099" y="0"/>
                </a:lnTo>
                <a:lnTo>
                  <a:pt x="5582099" y="540998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400012">
            <a:off x="3349231" y="7111849"/>
            <a:ext cx="2279717" cy="2209426"/>
          </a:xfrm>
          <a:custGeom>
            <a:avLst/>
            <a:gdLst/>
            <a:ahLst/>
            <a:cxnLst/>
            <a:rect r="r" b="b" t="t" l="l"/>
            <a:pathLst>
              <a:path h="2209426" w="2279717">
                <a:moveTo>
                  <a:pt x="2279718" y="2209426"/>
                </a:moveTo>
                <a:lnTo>
                  <a:pt x="0" y="2209426"/>
                </a:lnTo>
                <a:lnTo>
                  <a:pt x="0" y="0"/>
                </a:lnTo>
                <a:lnTo>
                  <a:pt x="2279718" y="0"/>
                </a:lnTo>
                <a:lnTo>
                  <a:pt x="2279718" y="220942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20720" y="9366089"/>
            <a:ext cx="5312347" cy="585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7"/>
              </a:lnSpc>
              <a:spcBef>
                <a:spcPct val="0"/>
              </a:spcBef>
            </a:pPr>
            <a:r>
              <a:rPr lang="en-US" sz="1669" i="true">
                <a:solidFill>
                  <a:srgbClr val="F23EF9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CI/CD: Integração contínua e entrega contínua ou implantação contínua.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28065">
            <a:off x="-1301743" y="-3017866"/>
            <a:ext cx="5582098" cy="5409984"/>
          </a:xfrm>
          <a:custGeom>
            <a:avLst/>
            <a:gdLst/>
            <a:ahLst/>
            <a:cxnLst/>
            <a:rect r="r" b="b" t="t" l="l"/>
            <a:pathLst>
              <a:path h="5409984" w="5582098">
                <a:moveTo>
                  <a:pt x="0" y="0"/>
                </a:moveTo>
                <a:lnTo>
                  <a:pt x="5582099" y="0"/>
                </a:lnTo>
                <a:lnTo>
                  <a:pt x="5582099" y="5409984"/>
                </a:lnTo>
                <a:lnTo>
                  <a:pt x="0" y="5409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00012">
            <a:off x="-926668" y="9619429"/>
            <a:ext cx="2279717" cy="2209426"/>
          </a:xfrm>
          <a:custGeom>
            <a:avLst/>
            <a:gdLst/>
            <a:ahLst/>
            <a:cxnLst/>
            <a:rect r="r" b="b" t="t" l="l"/>
            <a:pathLst>
              <a:path h="2209426" w="2279717">
                <a:moveTo>
                  <a:pt x="0" y="0"/>
                </a:moveTo>
                <a:lnTo>
                  <a:pt x="2279717" y="0"/>
                </a:lnTo>
                <a:lnTo>
                  <a:pt x="2279717" y="2209426"/>
                </a:lnTo>
                <a:lnTo>
                  <a:pt x="0" y="220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2630690">
            <a:off x="12491499" y="-1659718"/>
            <a:ext cx="8618788" cy="3041714"/>
          </a:xfrm>
          <a:custGeom>
            <a:avLst/>
            <a:gdLst/>
            <a:ahLst/>
            <a:cxnLst/>
            <a:rect r="r" b="b" t="t" l="l"/>
            <a:pathLst>
              <a:path h="3041714" w="8618788">
                <a:moveTo>
                  <a:pt x="0" y="3041714"/>
                </a:moveTo>
                <a:lnTo>
                  <a:pt x="8618787" y="3041714"/>
                </a:lnTo>
                <a:lnTo>
                  <a:pt x="8618787" y="0"/>
                </a:lnTo>
                <a:lnTo>
                  <a:pt x="0" y="0"/>
                </a:lnTo>
                <a:lnTo>
                  <a:pt x="0" y="304171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07731" y="4495610"/>
            <a:ext cx="8872538" cy="146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1"/>
              </a:lnSpc>
              <a:spcBef>
                <a:spcPct val="0"/>
              </a:spcBef>
            </a:pPr>
            <a:r>
              <a:rPr lang="en-US" b="true" sz="10799" spc="172">
                <a:solidFill>
                  <a:srgbClr val="F23EF9"/>
                </a:solidFill>
                <a:latin typeface="Garet Bold"/>
                <a:ea typeface="Garet Bold"/>
                <a:cs typeface="Garet Bold"/>
                <a:sym typeface="Garet Bold"/>
              </a:rPr>
              <a:t>Git</a:t>
            </a:r>
            <a:r>
              <a:rPr lang="en-US" sz="10799" spc="172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10799" spc="17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x</a:t>
            </a:r>
            <a:r>
              <a:rPr lang="en-US" sz="10799" spc="172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b="true" sz="10799" spc="172">
                <a:solidFill>
                  <a:srgbClr val="F23EF9"/>
                </a:solidFill>
                <a:latin typeface="Garet Bold"/>
                <a:ea typeface="Garet Bold"/>
                <a:cs typeface="Garet Bold"/>
                <a:sym typeface="Garet Bold"/>
              </a:rPr>
              <a:t>Github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48631" y="1152525"/>
            <a:ext cx="6990739" cy="223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Qual a diferença?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45309" y="6601914"/>
            <a:ext cx="5641896" cy="2656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4"/>
              </a:lnSpc>
              <a:spcBef>
                <a:spcPct val="0"/>
              </a:spcBef>
            </a:pPr>
            <a:r>
              <a:rPr lang="en-US" sz="30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É um sist</a:t>
            </a:r>
            <a:r>
              <a:rPr lang="en-US" sz="30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 de controle de versão. Permite que você controle o histórico de alterações do seu código no seu computador local.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04909" y="6267640"/>
            <a:ext cx="5373858" cy="352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É uma platafor</a:t>
            </a:r>
            <a:r>
              <a:rPr lang="en-US" sz="28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 online que usa o Git para hospedar repositórios na nuvem. Serve para compartilhar projetos, colaborar com outras pessoas e armazenar o código de forma remota.</a:t>
            </a:r>
          </a:p>
        </p:txBody>
      </p:sp>
      <p:sp>
        <p:nvSpPr>
          <p:cNvPr name="AutoShape 9" id="9"/>
          <p:cNvSpPr/>
          <p:nvPr/>
        </p:nvSpPr>
        <p:spPr>
          <a:xfrm>
            <a:off x="4785116" y="5143500"/>
            <a:ext cx="249443" cy="161110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3580269" y="5143500"/>
            <a:ext cx="711569" cy="12003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B1AD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83" y="-216643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6" y="0"/>
                </a:lnTo>
                <a:lnTo>
                  <a:pt x="18766366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48631" y="4255085"/>
            <a:ext cx="6990739" cy="223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Vamos Praticar!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26658" y="6810662"/>
            <a:ext cx="3834684" cy="502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6"/>
              </a:lnSpc>
              <a:spcBef>
                <a:spcPct val="0"/>
              </a:spcBef>
            </a:pPr>
            <a:r>
              <a:rPr lang="en-US" sz="3534" i="true" spc="56">
                <a:solidFill>
                  <a:srgbClr val="7B1AD6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Passo a Passo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3676" y="2615589"/>
            <a:ext cx="2320647" cy="134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1"/>
              </a:lnSpc>
              <a:spcBef>
                <a:spcPct val="0"/>
              </a:spcBef>
            </a:pPr>
            <a:r>
              <a:rPr lang="en-US" b="true" sz="9857" spc="157">
                <a:solidFill>
                  <a:srgbClr val="7B1AD6"/>
                </a:solidFill>
                <a:latin typeface="Garet Bold"/>
                <a:ea typeface="Garet Bold"/>
                <a:cs typeface="Garet Bold"/>
                <a:sym typeface="Garet Bold"/>
              </a:rPr>
              <a:t>&lt;/&gt;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109222">
            <a:off x="-1208699" y="-1995104"/>
            <a:ext cx="5191712" cy="5031635"/>
          </a:xfrm>
          <a:custGeom>
            <a:avLst/>
            <a:gdLst/>
            <a:ahLst/>
            <a:cxnLst/>
            <a:rect r="r" b="b" t="t" l="l"/>
            <a:pathLst>
              <a:path h="5031635" w="5191712">
                <a:moveTo>
                  <a:pt x="0" y="0"/>
                </a:moveTo>
                <a:lnTo>
                  <a:pt x="5191712" y="0"/>
                </a:lnTo>
                <a:lnTo>
                  <a:pt x="5191712" y="5031634"/>
                </a:lnTo>
                <a:lnTo>
                  <a:pt x="0" y="5031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4028065">
            <a:off x="3026415" y="2700064"/>
            <a:ext cx="1440661" cy="1396241"/>
          </a:xfrm>
          <a:custGeom>
            <a:avLst/>
            <a:gdLst/>
            <a:ahLst/>
            <a:cxnLst/>
            <a:rect r="r" b="b" t="t" l="l"/>
            <a:pathLst>
              <a:path h="1396241" w="1440661">
                <a:moveTo>
                  <a:pt x="0" y="1396241"/>
                </a:moveTo>
                <a:lnTo>
                  <a:pt x="1440661" y="1396241"/>
                </a:lnTo>
                <a:lnTo>
                  <a:pt x="1440661" y="0"/>
                </a:lnTo>
                <a:lnTo>
                  <a:pt x="0" y="0"/>
                </a:lnTo>
                <a:lnTo>
                  <a:pt x="0" y="1396241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310780">
            <a:off x="14235778" y="8514013"/>
            <a:ext cx="4840331" cy="1708234"/>
          </a:xfrm>
          <a:custGeom>
            <a:avLst/>
            <a:gdLst/>
            <a:ahLst/>
            <a:cxnLst/>
            <a:rect r="r" b="b" t="t" l="l"/>
            <a:pathLst>
              <a:path h="1708234" w="4840331">
                <a:moveTo>
                  <a:pt x="0" y="0"/>
                </a:moveTo>
                <a:lnTo>
                  <a:pt x="4840331" y="0"/>
                </a:lnTo>
                <a:lnTo>
                  <a:pt x="4840331" y="1708233"/>
                </a:lnTo>
                <a:lnTo>
                  <a:pt x="0" y="1708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35805" y="8734841"/>
            <a:ext cx="2016390" cy="1552159"/>
          </a:xfrm>
          <a:custGeom>
            <a:avLst/>
            <a:gdLst/>
            <a:ahLst/>
            <a:cxnLst/>
            <a:rect r="r" b="b" t="t" l="l"/>
            <a:pathLst>
              <a:path h="1552159" w="2016390">
                <a:moveTo>
                  <a:pt x="0" y="0"/>
                </a:moveTo>
                <a:lnTo>
                  <a:pt x="2016390" y="0"/>
                </a:lnTo>
                <a:lnTo>
                  <a:pt x="2016390" y="1552159"/>
                </a:lnTo>
                <a:lnTo>
                  <a:pt x="0" y="15521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B1AD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83" y="-216643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6" y="0"/>
                </a:lnTo>
                <a:lnTo>
                  <a:pt x="18766366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132397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0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571365"/>
            <a:ext cx="8750104" cy="61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Instalação e configuração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11198994" y="5639421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5" y="4645437"/>
                </a:lnTo>
                <a:lnTo>
                  <a:pt x="13162985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7910389" y="1040885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62929" y="4017100"/>
            <a:ext cx="8562141" cy="271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4"/>
              </a:lnSpc>
            </a:pPr>
            <a:r>
              <a:rPr lang="en-US" sz="38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lang="en-US" sz="3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Instale o GIT no Site Oficial</a:t>
            </a:r>
          </a:p>
          <a:p>
            <a:pPr algn="l">
              <a:lnSpc>
                <a:spcPts val="5384"/>
              </a:lnSpc>
            </a:pPr>
            <a:r>
              <a:rPr lang="en-US" sz="38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2.</a:t>
            </a:r>
            <a:r>
              <a:rPr lang="en-US" sz="3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Criar conta no Github</a:t>
            </a:r>
          </a:p>
          <a:p>
            <a:pPr algn="l">
              <a:lnSpc>
                <a:spcPts val="5384"/>
              </a:lnSpc>
            </a:pPr>
            <a:r>
              <a:rPr lang="en-US" sz="38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3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Abra o terminal da sua máquina</a:t>
            </a:r>
          </a:p>
          <a:p>
            <a:pPr algn="l">
              <a:lnSpc>
                <a:spcPts val="5384"/>
              </a:lnSpc>
            </a:pPr>
            <a:r>
              <a:rPr lang="en-US" sz="38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4.</a:t>
            </a:r>
            <a:r>
              <a:rPr lang="en-US" sz="3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Insira o código de configuração: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886067" y="6657416"/>
            <a:ext cx="10515865" cy="1635089"/>
          </a:xfrm>
          <a:custGeom>
            <a:avLst/>
            <a:gdLst/>
            <a:ahLst/>
            <a:cxnLst/>
            <a:rect r="r" b="b" t="t" l="l"/>
            <a:pathLst>
              <a:path h="1635089" w="10515865">
                <a:moveTo>
                  <a:pt x="0" y="0"/>
                </a:moveTo>
                <a:lnTo>
                  <a:pt x="10515866" y="0"/>
                </a:lnTo>
                <a:lnTo>
                  <a:pt x="10515866" y="1635088"/>
                </a:lnTo>
                <a:lnTo>
                  <a:pt x="0" y="1635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DAGtWyjJMr4</dc:identifier>
  <dcterms:modified xsi:type="dcterms:W3CDTF">2011-08-01T06:04:30Z</dcterms:modified>
  <cp:revision>1</cp:revision>
  <dc:title>Git &amp; Github</dc:title>
</cp:coreProperties>
</file>